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 id="287" r:id="rId67"/>
    <p:sldId id="288" r:id="rId68"/>
    <p:sldId id="289" r:id="rId6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Solway" charset="1" panose="00000500000000000000"/>
      <p:regular r:id="rId18"/>
    </p:embeddedFont>
    <p:embeddedFont>
      <p:font typeface="Solway Bold" charset="1" panose="000009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TT Norms" charset="1" panose="02000503030000020003"/>
      <p:regular r:id="rId24"/>
    </p:embeddedFont>
    <p:embeddedFont>
      <p:font typeface="TT Norms Bold" charset="1" panose="02000803030000020004"/>
      <p:regular r:id="rId25"/>
    </p:embeddedFont>
    <p:embeddedFont>
      <p:font typeface="TT Norms Italics" charset="1" panose="02000503030000090003"/>
      <p:regular r:id="rId26"/>
    </p:embeddedFont>
    <p:embeddedFont>
      <p:font typeface="TT Norms Bold Italics" charset="1" panose="02000803020000090004"/>
      <p:regular r:id="rId27"/>
    </p:embeddedFont>
    <p:embeddedFont>
      <p:font typeface="TT Fors" charset="1" panose="020B0003030001020000"/>
      <p:regular r:id="rId28"/>
    </p:embeddedFont>
    <p:embeddedFont>
      <p:font typeface="TT Fors Bold" charset="1" panose="020B0003030001020000"/>
      <p:regular r:id="rId29"/>
    </p:embeddedFont>
    <p:embeddedFont>
      <p:font typeface="TT Fors Italics" charset="1" panose="020B0003030001020000"/>
      <p:regular r:id="rId30"/>
    </p:embeddedFont>
    <p:embeddedFont>
      <p:font typeface="TT Fors Bold Italics" charset="1" panose="020B0003030001020000"/>
      <p:regular r:id="rId31"/>
    </p:embeddedFont>
    <p:embeddedFont>
      <p:font typeface="Canva Sans" charset="1" panose="020B0503030501040103"/>
      <p:regular r:id="rId32"/>
    </p:embeddedFont>
    <p:embeddedFont>
      <p:font typeface="Canva Sans Bold" charset="1" panose="020B0803030501040103"/>
      <p:regular r:id="rId33"/>
    </p:embeddedFont>
    <p:embeddedFont>
      <p:font typeface="Canva Sans Italics" charset="1" panose="020B0503030501040103"/>
      <p:regular r:id="rId34"/>
    </p:embeddedFont>
    <p:embeddedFont>
      <p:font typeface="Canva Sans Bold Italics" charset="1" panose="020B08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65" Target="slides/slide30.xml" Type="http://schemas.openxmlformats.org/officeDocument/2006/relationships/slide"/><Relationship Id="rId66" Target="slides/slide31.xml" Type="http://schemas.openxmlformats.org/officeDocument/2006/relationships/slide"/><Relationship Id="rId67" Target="slides/slide32.xml" Type="http://schemas.openxmlformats.org/officeDocument/2006/relationships/slide"/><Relationship Id="rId68" Target="slides/slide33.xml" Type="http://schemas.openxmlformats.org/officeDocument/2006/relationships/slide"/><Relationship Id="rId69" Target="slides/slide3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http://www.google.com/url?q=http%3A%2F%2Fwww.u-psud.fr%2Fen%2Findex.html&amp;sa=D&amp;sntz=1&amp;usg=AOvVaw34df5akbQDb7zfACzP0IT9"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719596" y="3185238"/>
            <a:ext cx="13528205" cy="3512505"/>
          </a:xfrm>
          <a:prstGeom prst="rect">
            <a:avLst/>
          </a:prstGeom>
        </p:spPr>
        <p:txBody>
          <a:bodyPr anchor="t" rtlCol="false" tIns="0" lIns="0" bIns="0" rIns="0">
            <a:spAutoFit/>
          </a:bodyPr>
          <a:lstStyle/>
          <a:p>
            <a:pPr algn="ctr">
              <a:lnSpc>
                <a:spcPts val="9334"/>
              </a:lnSpc>
            </a:pPr>
            <a:r>
              <a:rPr lang="en-US" sz="6763" spc="662">
                <a:solidFill>
                  <a:srgbClr val="231F20"/>
                </a:solidFill>
                <a:latin typeface="Oswald Bold"/>
              </a:rPr>
              <a:t>MEDLM: EXPLORING LANGUAGE MODELS FOR MEDICAL QUESTION ANSWERING SYSTEMS</a:t>
            </a:r>
          </a:p>
        </p:txBody>
      </p:sp>
      <p:sp>
        <p:nvSpPr>
          <p:cNvPr name="TextBox 6" id="6"/>
          <p:cNvSpPr txBox="true"/>
          <p:nvPr/>
        </p:nvSpPr>
        <p:spPr>
          <a:xfrm rot="0">
            <a:off x="2719596" y="8608297"/>
            <a:ext cx="12848809"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A PRESENTATION BY: GABRIEL PILA, JAY JHAVERI, NIRAJ YAGNIK, VIVEK SHARMA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4154679" y="274974"/>
            <a:ext cx="1351177" cy="1608544"/>
          </a:xfrm>
          <a:custGeom>
            <a:avLst/>
            <a:gdLst/>
            <a:ahLst/>
            <a:cxnLst/>
            <a:rect r="r" b="b" t="t" l="l"/>
            <a:pathLst>
              <a:path h="1608544" w="1351177">
                <a:moveTo>
                  <a:pt x="0" y="0"/>
                </a:moveTo>
                <a:lnTo>
                  <a:pt x="1351177" y="0"/>
                </a:lnTo>
                <a:lnTo>
                  <a:pt x="1351177" y="1608544"/>
                </a:lnTo>
                <a:lnTo>
                  <a:pt x="0" y="1608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MEDQUAD*</a:t>
            </a:r>
          </a:p>
        </p:txBody>
      </p:sp>
      <p:grpSp>
        <p:nvGrpSpPr>
          <p:cNvPr name="Group 7" id="7"/>
          <p:cNvGrpSpPr/>
          <p:nvPr/>
        </p:nvGrpSpPr>
        <p:grpSpPr>
          <a:xfrm rot="0">
            <a:off x="2220511" y="3614489"/>
            <a:ext cx="4216810" cy="2065115"/>
            <a:chOff x="0" y="0"/>
            <a:chExt cx="5622413" cy="2753487"/>
          </a:xfrm>
        </p:grpSpPr>
        <p:grpSp>
          <p:nvGrpSpPr>
            <p:cNvPr name="Group 8" id="8"/>
            <p:cNvGrpSpPr/>
            <p:nvPr/>
          </p:nvGrpSpPr>
          <p:grpSpPr>
            <a:xfrm rot="0">
              <a:off x="0" y="0"/>
              <a:ext cx="5622413" cy="1249133"/>
              <a:chOff x="0" y="0"/>
              <a:chExt cx="1110600" cy="246742"/>
            </a:xfrm>
          </p:grpSpPr>
          <p:sp>
            <p:nvSpPr>
              <p:cNvPr name="Freeform 9" id="9"/>
              <p:cNvSpPr/>
              <p:nvPr/>
            </p:nvSpPr>
            <p:spPr>
              <a:xfrm flipH="false" flipV="false" rot="0">
                <a:off x="0" y="0"/>
                <a:ext cx="1110600" cy="246742"/>
              </a:xfrm>
              <a:custGeom>
                <a:avLst/>
                <a:gdLst/>
                <a:ahLst/>
                <a:cxnLst/>
                <a:rect r="r" b="b" t="t" l="l"/>
                <a:pathLst>
                  <a:path h="246742" w="1110600">
                    <a:moveTo>
                      <a:pt x="0" y="0"/>
                    </a:moveTo>
                    <a:lnTo>
                      <a:pt x="1110600" y="0"/>
                    </a:lnTo>
                    <a:lnTo>
                      <a:pt x="1110600" y="246742"/>
                    </a:lnTo>
                    <a:lnTo>
                      <a:pt x="0" y="246742"/>
                    </a:lnTo>
                    <a:close/>
                  </a:path>
                </a:pathLst>
              </a:custGeom>
              <a:solidFill>
                <a:srgbClr val="000000"/>
              </a:solidFill>
            </p:spPr>
          </p:sp>
          <p:sp>
            <p:nvSpPr>
              <p:cNvPr name="TextBox 10" id="10"/>
              <p:cNvSpPr txBox="true"/>
              <p:nvPr/>
            </p:nvSpPr>
            <p:spPr>
              <a:xfrm>
                <a:off x="0" y="-76200"/>
                <a:ext cx="812800" cy="889000"/>
              </a:xfrm>
              <a:prstGeom prst="rect">
                <a:avLst/>
              </a:prstGeom>
            </p:spPr>
            <p:txBody>
              <a:bodyPr anchor="ctr" rtlCol="false" tIns="50800" lIns="50800" bIns="50800" rIns="50800"/>
              <a:lstStyle/>
              <a:p>
                <a:pPr algn="ctr">
                  <a:lnSpc>
                    <a:spcPts val="6241"/>
                  </a:lnSpc>
                </a:pPr>
                <a:r>
                  <a:rPr lang="en-US" sz="4522" spc="443">
                    <a:solidFill>
                      <a:srgbClr val="FFFFFF"/>
                    </a:solidFill>
                    <a:latin typeface="DM Sans Bold"/>
                  </a:rPr>
                  <a:t>47,457 </a:t>
                </a:r>
              </a:p>
            </p:txBody>
          </p:sp>
        </p:grpSp>
        <p:grpSp>
          <p:nvGrpSpPr>
            <p:cNvPr name="Group 11" id="11"/>
            <p:cNvGrpSpPr/>
            <p:nvPr/>
          </p:nvGrpSpPr>
          <p:grpSpPr>
            <a:xfrm rot="0">
              <a:off x="0" y="1122133"/>
              <a:ext cx="5622413" cy="1631354"/>
              <a:chOff x="0" y="0"/>
              <a:chExt cx="1110600" cy="322243"/>
            </a:xfrm>
          </p:grpSpPr>
          <p:sp>
            <p:nvSpPr>
              <p:cNvPr name="Freeform 12" id="12"/>
              <p:cNvSpPr/>
              <p:nvPr/>
            </p:nvSpPr>
            <p:spPr>
              <a:xfrm flipH="false" flipV="false" rot="0">
                <a:off x="0" y="0"/>
                <a:ext cx="1110600" cy="322243"/>
              </a:xfrm>
              <a:custGeom>
                <a:avLst/>
                <a:gdLst/>
                <a:ahLst/>
                <a:cxnLst/>
                <a:rect r="r" b="b" t="t" l="l"/>
                <a:pathLst>
                  <a:path h="322243" w="1110600">
                    <a:moveTo>
                      <a:pt x="0" y="0"/>
                    </a:moveTo>
                    <a:lnTo>
                      <a:pt x="1110600" y="0"/>
                    </a:lnTo>
                    <a:lnTo>
                      <a:pt x="1110600" y="322243"/>
                    </a:lnTo>
                    <a:lnTo>
                      <a:pt x="0" y="322243"/>
                    </a:lnTo>
                    <a:close/>
                  </a:path>
                </a:pathLst>
              </a:custGeom>
              <a:solidFill>
                <a:srgbClr val="000000"/>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929"/>
                  </a:lnSpc>
                </a:pPr>
                <a:r>
                  <a:rPr lang="en-US" sz="2122" spc="208">
                    <a:solidFill>
                      <a:srgbClr val="FFFFFF"/>
                    </a:solidFill>
                    <a:latin typeface="DM Sans"/>
                  </a:rPr>
                  <a:t>medical question-answering pairs created from NIH websites</a:t>
                </a:r>
              </a:p>
            </p:txBody>
          </p:sp>
        </p:grpSp>
      </p:grpSp>
      <p:grpSp>
        <p:nvGrpSpPr>
          <p:cNvPr name="Group 14" id="14"/>
          <p:cNvGrpSpPr/>
          <p:nvPr/>
        </p:nvGrpSpPr>
        <p:grpSpPr>
          <a:xfrm rot="0">
            <a:off x="2220511" y="6109507"/>
            <a:ext cx="4216810" cy="2065115"/>
            <a:chOff x="0" y="0"/>
            <a:chExt cx="5622413" cy="2753487"/>
          </a:xfrm>
        </p:grpSpPr>
        <p:grpSp>
          <p:nvGrpSpPr>
            <p:cNvPr name="Group 15" id="15"/>
            <p:cNvGrpSpPr/>
            <p:nvPr/>
          </p:nvGrpSpPr>
          <p:grpSpPr>
            <a:xfrm rot="0">
              <a:off x="0" y="0"/>
              <a:ext cx="5622413" cy="1249133"/>
              <a:chOff x="0" y="0"/>
              <a:chExt cx="1110600" cy="246742"/>
            </a:xfrm>
          </p:grpSpPr>
          <p:sp>
            <p:nvSpPr>
              <p:cNvPr name="Freeform 16" id="16"/>
              <p:cNvSpPr/>
              <p:nvPr/>
            </p:nvSpPr>
            <p:spPr>
              <a:xfrm flipH="false" flipV="false" rot="0">
                <a:off x="0" y="0"/>
                <a:ext cx="1110600" cy="246742"/>
              </a:xfrm>
              <a:custGeom>
                <a:avLst/>
                <a:gdLst/>
                <a:ahLst/>
                <a:cxnLst/>
                <a:rect r="r" b="b" t="t" l="l"/>
                <a:pathLst>
                  <a:path h="246742" w="1110600">
                    <a:moveTo>
                      <a:pt x="0" y="0"/>
                    </a:moveTo>
                    <a:lnTo>
                      <a:pt x="1110600" y="0"/>
                    </a:lnTo>
                    <a:lnTo>
                      <a:pt x="1110600" y="246742"/>
                    </a:lnTo>
                    <a:lnTo>
                      <a:pt x="0" y="246742"/>
                    </a:lnTo>
                    <a:close/>
                  </a:path>
                </a:pathLst>
              </a:custGeom>
              <a:solidFill>
                <a:srgbClr val="000000"/>
              </a:solidFill>
            </p:spPr>
          </p:sp>
          <p:sp>
            <p:nvSpPr>
              <p:cNvPr name="TextBox 17" id="17"/>
              <p:cNvSpPr txBox="true"/>
              <p:nvPr/>
            </p:nvSpPr>
            <p:spPr>
              <a:xfrm>
                <a:off x="0" y="-76200"/>
                <a:ext cx="812800" cy="889000"/>
              </a:xfrm>
              <a:prstGeom prst="rect">
                <a:avLst/>
              </a:prstGeom>
            </p:spPr>
            <p:txBody>
              <a:bodyPr anchor="ctr" rtlCol="false" tIns="50800" lIns="50800" bIns="50800" rIns="50800"/>
              <a:lstStyle/>
              <a:p>
                <a:pPr algn="ctr">
                  <a:lnSpc>
                    <a:spcPts val="6241"/>
                  </a:lnSpc>
                </a:pPr>
                <a:r>
                  <a:rPr lang="en-US" sz="4522" spc="443">
                    <a:solidFill>
                      <a:srgbClr val="FFFFFF"/>
                    </a:solidFill>
                    <a:latin typeface="DM Sans Bold"/>
                  </a:rPr>
                  <a:t>37</a:t>
                </a:r>
              </a:p>
            </p:txBody>
          </p:sp>
        </p:grpSp>
        <p:grpSp>
          <p:nvGrpSpPr>
            <p:cNvPr name="Group 18" id="18"/>
            <p:cNvGrpSpPr/>
            <p:nvPr/>
          </p:nvGrpSpPr>
          <p:grpSpPr>
            <a:xfrm rot="0">
              <a:off x="0" y="1122133"/>
              <a:ext cx="5622413" cy="1631354"/>
              <a:chOff x="0" y="0"/>
              <a:chExt cx="1110600" cy="322243"/>
            </a:xfrm>
          </p:grpSpPr>
          <p:sp>
            <p:nvSpPr>
              <p:cNvPr name="Freeform 19" id="19"/>
              <p:cNvSpPr/>
              <p:nvPr/>
            </p:nvSpPr>
            <p:spPr>
              <a:xfrm flipH="false" flipV="false" rot="0">
                <a:off x="0" y="0"/>
                <a:ext cx="1110600" cy="322243"/>
              </a:xfrm>
              <a:custGeom>
                <a:avLst/>
                <a:gdLst/>
                <a:ahLst/>
                <a:cxnLst/>
                <a:rect r="r" b="b" t="t" l="l"/>
                <a:pathLst>
                  <a:path h="322243" w="1110600">
                    <a:moveTo>
                      <a:pt x="0" y="0"/>
                    </a:moveTo>
                    <a:lnTo>
                      <a:pt x="1110600" y="0"/>
                    </a:lnTo>
                    <a:lnTo>
                      <a:pt x="1110600" y="322243"/>
                    </a:lnTo>
                    <a:lnTo>
                      <a:pt x="0" y="322243"/>
                    </a:lnTo>
                    <a:close/>
                  </a:path>
                </a:pathLst>
              </a:custGeom>
              <a:solidFill>
                <a:srgbClr val="000000"/>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929"/>
                  </a:lnSpc>
                </a:pPr>
                <a:r>
                  <a:rPr lang="en-US" sz="2122" spc="208">
                    <a:solidFill>
                      <a:srgbClr val="FFFFFF"/>
                    </a:solidFill>
                    <a:latin typeface="DM Sans"/>
                  </a:rPr>
                  <a:t>question types associated with diseases, drugs and other medical entities</a:t>
                </a:r>
              </a:p>
            </p:txBody>
          </p:sp>
        </p:grpSp>
      </p:grpSp>
      <p:grpSp>
        <p:nvGrpSpPr>
          <p:cNvPr name="Group 21" id="21"/>
          <p:cNvGrpSpPr/>
          <p:nvPr/>
        </p:nvGrpSpPr>
        <p:grpSpPr>
          <a:xfrm rot="0">
            <a:off x="2220511" y="1799435"/>
            <a:ext cx="8002395" cy="1815054"/>
            <a:chOff x="0" y="0"/>
            <a:chExt cx="2182200" cy="494953"/>
          </a:xfrm>
        </p:grpSpPr>
        <p:sp>
          <p:nvSpPr>
            <p:cNvPr name="Freeform 22" id="22"/>
            <p:cNvSpPr/>
            <p:nvPr/>
          </p:nvSpPr>
          <p:spPr>
            <a:xfrm flipH="false" flipV="false" rot="0">
              <a:off x="0" y="0"/>
              <a:ext cx="2182200" cy="494953"/>
            </a:xfrm>
            <a:custGeom>
              <a:avLst/>
              <a:gdLst/>
              <a:ahLst/>
              <a:cxnLst/>
              <a:rect r="r" b="b" t="t" l="l"/>
              <a:pathLst>
                <a:path h="494953" w="2182200">
                  <a:moveTo>
                    <a:pt x="0" y="0"/>
                  </a:moveTo>
                  <a:lnTo>
                    <a:pt x="2182200" y="0"/>
                  </a:lnTo>
                  <a:lnTo>
                    <a:pt x="2182200" y="494953"/>
                  </a:lnTo>
                  <a:lnTo>
                    <a:pt x="0" y="494953"/>
                  </a:lnTo>
                  <a:close/>
                </a:path>
              </a:pathLst>
            </a:custGeom>
            <a:solidFill>
              <a:srgbClr val="000000">
                <a:alpha val="0"/>
              </a:srgbClr>
            </a:solidFill>
          </p:spPr>
        </p:sp>
        <p:sp>
          <p:nvSpPr>
            <p:cNvPr name="TextBox 23" id="23"/>
            <p:cNvSpPr txBox="true"/>
            <p:nvPr/>
          </p:nvSpPr>
          <p:spPr>
            <a:xfrm>
              <a:off x="0" y="-57150"/>
              <a:ext cx="812800" cy="869950"/>
            </a:xfrm>
            <a:prstGeom prst="rect">
              <a:avLst/>
            </a:prstGeom>
          </p:spPr>
          <p:txBody>
            <a:bodyPr anchor="ctr" rtlCol="false" tIns="50800" lIns="50800" bIns="50800" rIns="50800"/>
            <a:lstStyle/>
            <a:p>
              <a:pPr>
                <a:lnSpc>
                  <a:spcPts val="4139"/>
                </a:lnSpc>
              </a:pPr>
              <a:r>
                <a:rPr lang="en-US" sz="2999" spc="293">
                  <a:solidFill>
                    <a:srgbClr val="040506"/>
                  </a:solidFill>
                  <a:latin typeface="DM Sans Bold"/>
                </a:rPr>
                <a:t>Used for Training and Validation </a:t>
              </a:r>
            </a:p>
          </p:txBody>
        </p:sp>
      </p:grpSp>
      <p:sp>
        <p:nvSpPr>
          <p:cNvPr name="Freeform 24" id="24"/>
          <p:cNvSpPr/>
          <p:nvPr/>
        </p:nvSpPr>
        <p:spPr>
          <a:xfrm flipH="false" flipV="false" rot="0">
            <a:off x="8455878" y="9189788"/>
            <a:ext cx="824268" cy="824268"/>
          </a:xfrm>
          <a:custGeom>
            <a:avLst/>
            <a:gdLst/>
            <a:ahLst/>
            <a:cxnLst/>
            <a:rect r="r" b="b" t="t" l="l"/>
            <a:pathLst>
              <a:path h="824268" w="824268">
                <a:moveTo>
                  <a:pt x="0" y="0"/>
                </a:moveTo>
                <a:lnTo>
                  <a:pt x="824268" y="0"/>
                </a:lnTo>
                <a:lnTo>
                  <a:pt x="824268" y="824268"/>
                </a:lnTo>
                <a:lnTo>
                  <a:pt x="0" y="824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DATASETS</a:t>
            </a:r>
          </a:p>
        </p:txBody>
      </p:sp>
      <p:sp>
        <p:nvSpPr>
          <p:cNvPr name="TextBox 26" id="26"/>
          <p:cNvSpPr txBox="true"/>
          <p:nvPr/>
        </p:nvSpPr>
        <p:spPr>
          <a:xfrm rot="0">
            <a:off x="454861" y="9620732"/>
            <a:ext cx="6534157" cy="393324"/>
          </a:xfrm>
          <a:prstGeom prst="rect">
            <a:avLst/>
          </a:prstGeom>
        </p:spPr>
        <p:txBody>
          <a:bodyPr anchor="t" rtlCol="false" tIns="0" lIns="0" bIns="0" rIns="0">
            <a:spAutoFit/>
          </a:bodyPr>
          <a:lstStyle/>
          <a:p>
            <a:pPr marL="0" indent="0" lvl="0">
              <a:lnSpc>
                <a:spcPts val="3281"/>
              </a:lnSpc>
              <a:spcBef>
                <a:spcPct val="0"/>
              </a:spcBef>
            </a:pPr>
            <a:r>
              <a:rPr lang="en-US" sz="2377" spc="232">
                <a:solidFill>
                  <a:srgbClr val="231F20"/>
                </a:solidFill>
                <a:latin typeface="Oswald"/>
              </a:rPr>
              <a:t>*Curated dataset from NIH (highest-quality)</a:t>
            </a:r>
          </a:p>
        </p:txBody>
      </p:sp>
      <p:sp>
        <p:nvSpPr>
          <p:cNvPr name="Freeform 27" id="27"/>
          <p:cNvSpPr/>
          <p:nvPr/>
        </p:nvSpPr>
        <p:spPr>
          <a:xfrm flipH="false" flipV="false" rot="0">
            <a:off x="12691402" y="9189788"/>
            <a:ext cx="824268" cy="824268"/>
          </a:xfrm>
          <a:custGeom>
            <a:avLst/>
            <a:gdLst/>
            <a:ahLst/>
            <a:cxnLst/>
            <a:rect r="r" b="b" t="t" l="l"/>
            <a:pathLst>
              <a:path h="824268" w="824268">
                <a:moveTo>
                  <a:pt x="0" y="0"/>
                </a:moveTo>
                <a:lnTo>
                  <a:pt x="824268" y="0"/>
                </a:lnTo>
                <a:lnTo>
                  <a:pt x="824268" y="824268"/>
                </a:lnTo>
                <a:lnTo>
                  <a:pt x="0" y="824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8" id="28"/>
          <p:cNvGrpSpPr/>
          <p:nvPr/>
        </p:nvGrpSpPr>
        <p:grpSpPr>
          <a:xfrm rot="0">
            <a:off x="9280146" y="9278643"/>
            <a:ext cx="2707688" cy="646557"/>
            <a:chOff x="0" y="0"/>
            <a:chExt cx="738369" cy="176312"/>
          </a:xfrm>
        </p:grpSpPr>
        <p:sp>
          <p:nvSpPr>
            <p:cNvPr name="Freeform 29" id="29"/>
            <p:cNvSpPr/>
            <p:nvPr/>
          </p:nvSpPr>
          <p:spPr>
            <a:xfrm flipH="false" flipV="false" rot="0">
              <a:off x="0" y="0"/>
              <a:ext cx="738369" cy="176312"/>
            </a:xfrm>
            <a:custGeom>
              <a:avLst/>
              <a:gdLst/>
              <a:ahLst/>
              <a:cxnLst/>
              <a:rect r="r" b="b" t="t" l="l"/>
              <a:pathLst>
                <a:path h="176312" w="738369">
                  <a:moveTo>
                    <a:pt x="0" y="0"/>
                  </a:moveTo>
                  <a:lnTo>
                    <a:pt x="738369" y="0"/>
                  </a:lnTo>
                  <a:lnTo>
                    <a:pt x="738369" y="176312"/>
                  </a:lnTo>
                  <a:lnTo>
                    <a:pt x="0" y="176312"/>
                  </a:lnTo>
                  <a:close/>
                </a:path>
              </a:pathLst>
            </a:custGeom>
            <a:solidFill>
              <a:srgbClr val="000000">
                <a:alpha val="0"/>
              </a:srgbClr>
            </a:solidFill>
          </p:spPr>
        </p:sp>
        <p:sp>
          <p:nvSpPr>
            <p:cNvPr name="TextBox 30" id="30"/>
            <p:cNvSpPr txBox="true"/>
            <p:nvPr/>
          </p:nvSpPr>
          <p:spPr>
            <a:xfrm>
              <a:off x="0" y="-57150"/>
              <a:ext cx="812800" cy="869950"/>
            </a:xfrm>
            <a:prstGeom prst="rect">
              <a:avLst/>
            </a:prstGeom>
          </p:spPr>
          <p:txBody>
            <a:bodyPr anchor="ctr" rtlCol="false" tIns="50800" lIns="50800" bIns="50800" rIns="50800"/>
            <a:lstStyle/>
            <a:p>
              <a:pPr>
                <a:lnSpc>
                  <a:spcPts val="4139"/>
                </a:lnSpc>
              </a:pPr>
              <a:r>
                <a:rPr lang="en-US" sz="2999" spc="293">
                  <a:solidFill>
                    <a:srgbClr val="040506"/>
                  </a:solidFill>
                  <a:latin typeface="DM Sans Bold"/>
                </a:rPr>
                <a:t>Training set</a:t>
              </a:r>
            </a:p>
          </p:txBody>
        </p:sp>
      </p:grpSp>
      <p:grpSp>
        <p:nvGrpSpPr>
          <p:cNvPr name="Group 31" id="31"/>
          <p:cNvGrpSpPr/>
          <p:nvPr/>
        </p:nvGrpSpPr>
        <p:grpSpPr>
          <a:xfrm rot="0">
            <a:off x="13515670" y="9335553"/>
            <a:ext cx="3590541" cy="646557"/>
            <a:chOff x="0" y="0"/>
            <a:chExt cx="979117" cy="176312"/>
          </a:xfrm>
        </p:grpSpPr>
        <p:sp>
          <p:nvSpPr>
            <p:cNvPr name="Freeform 32" id="32"/>
            <p:cNvSpPr/>
            <p:nvPr/>
          </p:nvSpPr>
          <p:spPr>
            <a:xfrm flipH="false" flipV="false" rot="0">
              <a:off x="0" y="0"/>
              <a:ext cx="979117" cy="176312"/>
            </a:xfrm>
            <a:custGeom>
              <a:avLst/>
              <a:gdLst/>
              <a:ahLst/>
              <a:cxnLst/>
              <a:rect r="r" b="b" t="t" l="l"/>
              <a:pathLst>
                <a:path h="176312" w="979117">
                  <a:moveTo>
                    <a:pt x="0" y="0"/>
                  </a:moveTo>
                  <a:lnTo>
                    <a:pt x="979117" y="0"/>
                  </a:lnTo>
                  <a:lnTo>
                    <a:pt x="979117" y="176312"/>
                  </a:lnTo>
                  <a:lnTo>
                    <a:pt x="0" y="176312"/>
                  </a:lnTo>
                  <a:close/>
                </a:path>
              </a:pathLst>
            </a:custGeom>
            <a:solidFill>
              <a:srgbClr val="000000">
                <a:alpha val="0"/>
              </a:srgbClr>
            </a:solidFill>
          </p:spPr>
        </p:sp>
        <p:sp>
          <p:nvSpPr>
            <p:cNvPr name="TextBox 33" id="33"/>
            <p:cNvSpPr txBox="true"/>
            <p:nvPr/>
          </p:nvSpPr>
          <p:spPr>
            <a:xfrm>
              <a:off x="0" y="-57150"/>
              <a:ext cx="812800" cy="869950"/>
            </a:xfrm>
            <a:prstGeom prst="rect">
              <a:avLst/>
            </a:prstGeom>
          </p:spPr>
          <p:txBody>
            <a:bodyPr anchor="ctr" rtlCol="false" tIns="50800" lIns="50800" bIns="50800" rIns="50800"/>
            <a:lstStyle/>
            <a:p>
              <a:pPr>
                <a:lnSpc>
                  <a:spcPts val="4139"/>
                </a:lnSpc>
              </a:pPr>
              <a:r>
                <a:rPr lang="en-US" sz="2999" spc="293">
                  <a:solidFill>
                    <a:srgbClr val="040506"/>
                  </a:solidFill>
                  <a:latin typeface="DM Sans Bold"/>
                </a:rPr>
                <a:t>Validation set</a:t>
              </a:r>
            </a:p>
          </p:txBody>
        </p:sp>
      </p:grpSp>
      <p:sp>
        <p:nvSpPr>
          <p:cNvPr name="Freeform 34" id="34"/>
          <p:cNvSpPr/>
          <p:nvPr/>
        </p:nvSpPr>
        <p:spPr>
          <a:xfrm flipH="false" flipV="false" rot="887923">
            <a:off x="14585121" y="-4795266"/>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4154679" y="274974"/>
            <a:ext cx="1351177" cy="1608544"/>
          </a:xfrm>
          <a:custGeom>
            <a:avLst/>
            <a:gdLst/>
            <a:ahLst/>
            <a:cxnLst/>
            <a:rect r="r" b="b" t="t" l="l"/>
            <a:pathLst>
              <a:path h="1608544" w="1351177">
                <a:moveTo>
                  <a:pt x="0" y="0"/>
                </a:moveTo>
                <a:lnTo>
                  <a:pt x="1351177" y="0"/>
                </a:lnTo>
                <a:lnTo>
                  <a:pt x="1351177" y="1608544"/>
                </a:lnTo>
                <a:lnTo>
                  <a:pt x="0" y="1608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DATASETS</a:t>
            </a:r>
          </a:p>
        </p:txBody>
      </p:sp>
      <p:sp>
        <p:nvSpPr>
          <p:cNvPr name="TextBox 7" id="7"/>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ICLINIQ*</a:t>
            </a:r>
          </a:p>
        </p:txBody>
      </p:sp>
      <p:grpSp>
        <p:nvGrpSpPr>
          <p:cNvPr name="Group 8" id="8"/>
          <p:cNvGrpSpPr/>
          <p:nvPr/>
        </p:nvGrpSpPr>
        <p:grpSpPr>
          <a:xfrm rot="0">
            <a:off x="2220511" y="3614489"/>
            <a:ext cx="4216810" cy="2065115"/>
            <a:chOff x="0" y="0"/>
            <a:chExt cx="5622413" cy="2753487"/>
          </a:xfrm>
        </p:grpSpPr>
        <p:grpSp>
          <p:nvGrpSpPr>
            <p:cNvPr name="Group 9" id="9"/>
            <p:cNvGrpSpPr/>
            <p:nvPr/>
          </p:nvGrpSpPr>
          <p:grpSpPr>
            <a:xfrm rot="0">
              <a:off x="0" y="0"/>
              <a:ext cx="5622413" cy="1249133"/>
              <a:chOff x="0" y="0"/>
              <a:chExt cx="1110600" cy="246742"/>
            </a:xfrm>
          </p:grpSpPr>
          <p:sp>
            <p:nvSpPr>
              <p:cNvPr name="Freeform 10" id="10"/>
              <p:cNvSpPr/>
              <p:nvPr/>
            </p:nvSpPr>
            <p:spPr>
              <a:xfrm flipH="false" flipV="false" rot="0">
                <a:off x="0" y="0"/>
                <a:ext cx="1110600" cy="246742"/>
              </a:xfrm>
              <a:custGeom>
                <a:avLst/>
                <a:gdLst/>
                <a:ahLst/>
                <a:cxnLst/>
                <a:rect r="r" b="b" t="t" l="l"/>
                <a:pathLst>
                  <a:path h="246742" w="1110600">
                    <a:moveTo>
                      <a:pt x="0" y="0"/>
                    </a:moveTo>
                    <a:lnTo>
                      <a:pt x="1110600" y="0"/>
                    </a:lnTo>
                    <a:lnTo>
                      <a:pt x="1110600" y="246742"/>
                    </a:lnTo>
                    <a:lnTo>
                      <a:pt x="0" y="246742"/>
                    </a:lnTo>
                    <a:close/>
                  </a:path>
                </a:pathLst>
              </a:custGeom>
              <a:solidFill>
                <a:srgbClr val="000000"/>
              </a:solidFill>
            </p:spPr>
          </p:sp>
          <p:sp>
            <p:nvSpPr>
              <p:cNvPr name="TextBox 11" id="11"/>
              <p:cNvSpPr txBox="true"/>
              <p:nvPr/>
            </p:nvSpPr>
            <p:spPr>
              <a:xfrm>
                <a:off x="0" y="-76200"/>
                <a:ext cx="812800" cy="889000"/>
              </a:xfrm>
              <a:prstGeom prst="rect">
                <a:avLst/>
              </a:prstGeom>
            </p:spPr>
            <p:txBody>
              <a:bodyPr anchor="ctr" rtlCol="false" tIns="50800" lIns="50800" bIns="50800" rIns="50800"/>
              <a:lstStyle/>
              <a:p>
                <a:pPr algn="ctr">
                  <a:lnSpc>
                    <a:spcPts val="6241"/>
                  </a:lnSpc>
                </a:pPr>
                <a:r>
                  <a:rPr lang="en-US" sz="4522" spc="443">
                    <a:solidFill>
                      <a:srgbClr val="FFFFFF"/>
                    </a:solidFill>
                    <a:latin typeface="DM Sans Bold"/>
                  </a:rPr>
                  <a:t>27k</a:t>
                </a:r>
              </a:p>
            </p:txBody>
          </p:sp>
        </p:grpSp>
        <p:grpSp>
          <p:nvGrpSpPr>
            <p:cNvPr name="Group 12" id="12"/>
            <p:cNvGrpSpPr/>
            <p:nvPr/>
          </p:nvGrpSpPr>
          <p:grpSpPr>
            <a:xfrm rot="0">
              <a:off x="0" y="1122133"/>
              <a:ext cx="5622413" cy="1631354"/>
              <a:chOff x="0" y="0"/>
              <a:chExt cx="1110600" cy="322243"/>
            </a:xfrm>
          </p:grpSpPr>
          <p:sp>
            <p:nvSpPr>
              <p:cNvPr name="Freeform 13" id="13"/>
              <p:cNvSpPr/>
              <p:nvPr/>
            </p:nvSpPr>
            <p:spPr>
              <a:xfrm flipH="false" flipV="false" rot="0">
                <a:off x="0" y="0"/>
                <a:ext cx="1110600" cy="322243"/>
              </a:xfrm>
              <a:custGeom>
                <a:avLst/>
                <a:gdLst/>
                <a:ahLst/>
                <a:cxnLst/>
                <a:rect r="r" b="b" t="t" l="l"/>
                <a:pathLst>
                  <a:path h="322243" w="1110600">
                    <a:moveTo>
                      <a:pt x="0" y="0"/>
                    </a:moveTo>
                    <a:lnTo>
                      <a:pt x="1110600" y="0"/>
                    </a:lnTo>
                    <a:lnTo>
                      <a:pt x="1110600" y="322243"/>
                    </a:lnTo>
                    <a:lnTo>
                      <a:pt x="0" y="322243"/>
                    </a:lnTo>
                    <a:close/>
                  </a:path>
                </a:pathLst>
              </a:custGeom>
              <a:solidFill>
                <a:srgbClr val="000000"/>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929"/>
                  </a:lnSpc>
                </a:pPr>
                <a:r>
                  <a:rPr lang="en-US" sz="2122" spc="208">
                    <a:solidFill>
                      <a:srgbClr val="FFFFFF"/>
                    </a:solidFill>
                    <a:latin typeface="DM Sans"/>
                  </a:rPr>
                  <a:t>medical question-answering pairs</a:t>
                </a:r>
              </a:p>
            </p:txBody>
          </p:sp>
        </p:grpSp>
      </p:grpSp>
      <p:grpSp>
        <p:nvGrpSpPr>
          <p:cNvPr name="Group 15" id="15"/>
          <p:cNvGrpSpPr/>
          <p:nvPr/>
        </p:nvGrpSpPr>
        <p:grpSpPr>
          <a:xfrm rot="0">
            <a:off x="2220511" y="6109507"/>
            <a:ext cx="4216810" cy="2065115"/>
            <a:chOff x="0" y="0"/>
            <a:chExt cx="5622413" cy="2753487"/>
          </a:xfrm>
        </p:grpSpPr>
        <p:grpSp>
          <p:nvGrpSpPr>
            <p:cNvPr name="Group 16" id="16"/>
            <p:cNvGrpSpPr/>
            <p:nvPr/>
          </p:nvGrpSpPr>
          <p:grpSpPr>
            <a:xfrm rot="0">
              <a:off x="0" y="0"/>
              <a:ext cx="5622413" cy="1249133"/>
              <a:chOff x="0" y="0"/>
              <a:chExt cx="1110600" cy="246742"/>
            </a:xfrm>
          </p:grpSpPr>
          <p:sp>
            <p:nvSpPr>
              <p:cNvPr name="Freeform 17" id="17"/>
              <p:cNvSpPr/>
              <p:nvPr/>
            </p:nvSpPr>
            <p:spPr>
              <a:xfrm flipH="false" flipV="false" rot="0">
                <a:off x="0" y="0"/>
                <a:ext cx="1110600" cy="246742"/>
              </a:xfrm>
              <a:custGeom>
                <a:avLst/>
                <a:gdLst/>
                <a:ahLst/>
                <a:cxnLst/>
                <a:rect r="r" b="b" t="t" l="l"/>
                <a:pathLst>
                  <a:path h="246742" w="1110600">
                    <a:moveTo>
                      <a:pt x="0" y="0"/>
                    </a:moveTo>
                    <a:lnTo>
                      <a:pt x="1110600" y="0"/>
                    </a:lnTo>
                    <a:lnTo>
                      <a:pt x="1110600" y="246742"/>
                    </a:lnTo>
                    <a:lnTo>
                      <a:pt x="0" y="246742"/>
                    </a:lnTo>
                    <a:close/>
                  </a:path>
                </a:pathLst>
              </a:custGeom>
              <a:solidFill>
                <a:srgbClr val="000000"/>
              </a:solidFill>
            </p:spPr>
          </p:sp>
          <p:sp>
            <p:nvSpPr>
              <p:cNvPr name="TextBox 18" id="18"/>
              <p:cNvSpPr txBox="true"/>
              <p:nvPr/>
            </p:nvSpPr>
            <p:spPr>
              <a:xfrm>
                <a:off x="0" y="-76200"/>
                <a:ext cx="812800" cy="889000"/>
              </a:xfrm>
              <a:prstGeom prst="rect">
                <a:avLst/>
              </a:prstGeom>
            </p:spPr>
            <p:txBody>
              <a:bodyPr anchor="ctr" rtlCol="false" tIns="50800" lIns="50800" bIns="50800" rIns="50800"/>
              <a:lstStyle/>
              <a:p>
                <a:pPr algn="ctr">
                  <a:lnSpc>
                    <a:spcPts val="6241"/>
                  </a:lnSpc>
                </a:pPr>
                <a:r>
                  <a:rPr lang="en-US" sz="4522" spc="443">
                    <a:solidFill>
                      <a:srgbClr val="FFFFFF"/>
                    </a:solidFill>
                    <a:latin typeface="DM Sans Bold"/>
                  </a:rPr>
                  <a:t>70</a:t>
                </a:r>
              </a:p>
            </p:txBody>
          </p:sp>
        </p:grpSp>
        <p:grpSp>
          <p:nvGrpSpPr>
            <p:cNvPr name="Group 19" id="19"/>
            <p:cNvGrpSpPr/>
            <p:nvPr/>
          </p:nvGrpSpPr>
          <p:grpSpPr>
            <a:xfrm rot="0">
              <a:off x="0" y="1122133"/>
              <a:ext cx="5622413" cy="1631354"/>
              <a:chOff x="0" y="0"/>
              <a:chExt cx="1110600" cy="322243"/>
            </a:xfrm>
          </p:grpSpPr>
          <p:sp>
            <p:nvSpPr>
              <p:cNvPr name="Freeform 20" id="20"/>
              <p:cNvSpPr/>
              <p:nvPr/>
            </p:nvSpPr>
            <p:spPr>
              <a:xfrm flipH="false" flipV="false" rot="0">
                <a:off x="0" y="0"/>
                <a:ext cx="1110600" cy="322243"/>
              </a:xfrm>
              <a:custGeom>
                <a:avLst/>
                <a:gdLst/>
                <a:ahLst/>
                <a:cxnLst/>
                <a:rect r="r" b="b" t="t" l="l"/>
                <a:pathLst>
                  <a:path h="322243" w="1110600">
                    <a:moveTo>
                      <a:pt x="0" y="0"/>
                    </a:moveTo>
                    <a:lnTo>
                      <a:pt x="1110600" y="0"/>
                    </a:lnTo>
                    <a:lnTo>
                      <a:pt x="1110600" y="322243"/>
                    </a:lnTo>
                    <a:lnTo>
                      <a:pt x="0" y="322243"/>
                    </a:lnTo>
                    <a:close/>
                  </a:path>
                </a:pathLst>
              </a:custGeom>
              <a:solidFill>
                <a:srgbClr val="000000"/>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929"/>
                  </a:lnSpc>
                </a:pPr>
                <a:r>
                  <a:rPr lang="en-US" sz="2122" spc="208">
                    <a:solidFill>
                      <a:srgbClr val="FFFFFF"/>
                    </a:solidFill>
                    <a:latin typeface="DM Sans"/>
                  </a:rPr>
                  <a:t>topics</a:t>
                </a:r>
              </a:p>
            </p:txBody>
          </p:sp>
        </p:grpSp>
      </p:grpSp>
      <p:sp>
        <p:nvSpPr>
          <p:cNvPr name="TextBox 22" id="22"/>
          <p:cNvSpPr txBox="true"/>
          <p:nvPr/>
        </p:nvSpPr>
        <p:spPr>
          <a:xfrm rot="0">
            <a:off x="454861" y="9620732"/>
            <a:ext cx="6534157" cy="393324"/>
          </a:xfrm>
          <a:prstGeom prst="rect">
            <a:avLst/>
          </a:prstGeom>
        </p:spPr>
        <p:txBody>
          <a:bodyPr anchor="t" rtlCol="false" tIns="0" lIns="0" bIns="0" rIns="0">
            <a:spAutoFit/>
          </a:bodyPr>
          <a:lstStyle/>
          <a:p>
            <a:pPr marL="0" indent="0" lvl="0">
              <a:lnSpc>
                <a:spcPts val="3281"/>
              </a:lnSpc>
              <a:spcBef>
                <a:spcPct val="0"/>
              </a:spcBef>
            </a:pPr>
            <a:r>
              <a:rPr lang="en-US" sz="2377" spc="232">
                <a:solidFill>
                  <a:srgbClr val="231F20"/>
                </a:solidFill>
                <a:latin typeface="Oswald"/>
              </a:rPr>
              <a:t>*Lower quality than MedQuAD</a:t>
            </a:r>
          </a:p>
        </p:txBody>
      </p:sp>
      <p:grpSp>
        <p:nvGrpSpPr>
          <p:cNvPr name="Group 23" id="23"/>
          <p:cNvGrpSpPr/>
          <p:nvPr/>
        </p:nvGrpSpPr>
        <p:grpSpPr>
          <a:xfrm rot="0">
            <a:off x="2220511" y="1799435"/>
            <a:ext cx="8002395" cy="1815054"/>
            <a:chOff x="0" y="0"/>
            <a:chExt cx="2182200" cy="494953"/>
          </a:xfrm>
        </p:grpSpPr>
        <p:sp>
          <p:nvSpPr>
            <p:cNvPr name="Freeform 24" id="24"/>
            <p:cNvSpPr/>
            <p:nvPr/>
          </p:nvSpPr>
          <p:spPr>
            <a:xfrm flipH="false" flipV="false" rot="0">
              <a:off x="0" y="0"/>
              <a:ext cx="2182200" cy="494953"/>
            </a:xfrm>
            <a:custGeom>
              <a:avLst/>
              <a:gdLst/>
              <a:ahLst/>
              <a:cxnLst/>
              <a:rect r="r" b="b" t="t" l="l"/>
              <a:pathLst>
                <a:path h="494953" w="2182200">
                  <a:moveTo>
                    <a:pt x="0" y="0"/>
                  </a:moveTo>
                  <a:lnTo>
                    <a:pt x="2182200" y="0"/>
                  </a:lnTo>
                  <a:lnTo>
                    <a:pt x="2182200" y="494953"/>
                  </a:lnTo>
                  <a:lnTo>
                    <a:pt x="0" y="494953"/>
                  </a:lnTo>
                  <a:close/>
                </a:path>
              </a:pathLst>
            </a:custGeom>
            <a:solidFill>
              <a:srgbClr val="000000">
                <a:alpha val="0"/>
              </a:srgbClr>
            </a:solidFill>
          </p:spPr>
        </p:sp>
        <p:sp>
          <p:nvSpPr>
            <p:cNvPr name="TextBox 25" id="25"/>
            <p:cNvSpPr txBox="true"/>
            <p:nvPr/>
          </p:nvSpPr>
          <p:spPr>
            <a:xfrm>
              <a:off x="0" y="-57150"/>
              <a:ext cx="812800" cy="869950"/>
            </a:xfrm>
            <a:prstGeom prst="rect">
              <a:avLst/>
            </a:prstGeom>
          </p:spPr>
          <p:txBody>
            <a:bodyPr anchor="ctr" rtlCol="false" tIns="50800" lIns="50800" bIns="50800" rIns="50800"/>
            <a:lstStyle/>
            <a:p>
              <a:pPr>
                <a:lnSpc>
                  <a:spcPts val="4139"/>
                </a:lnSpc>
              </a:pPr>
              <a:r>
                <a:rPr lang="en-US" sz="2999" spc="293">
                  <a:solidFill>
                    <a:srgbClr val="040506"/>
                  </a:solidFill>
                  <a:latin typeface="DM Sans Bold"/>
                </a:rPr>
                <a:t>Used for Validation </a:t>
              </a:r>
            </a:p>
          </p:txBody>
        </p:sp>
      </p:grpSp>
      <p:sp>
        <p:nvSpPr>
          <p:cNvPr name="Freeform 26" id="26"/>
          <p:cNvSpPr/>
          <p:nvPr/>
        </p:nvSpPr>
        <p:spPr>
          <a:xfrm flipH="false" flipV="false" rot="887923">
            <a:off x="14585121" y="-4795266"/>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35800" y="91717"/>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METHODOLOGY</a:t>
            </a:r>
          </a:p>
        </p:txBody>
      </p:sp>
      <p:sp>
        <p:nvSpPr>
          <p:cNvPr name="Freeform 4" id="4"/>
          <p:cNvSpPr/>
          <p:nvPr/>
        </p:nvSpPr>
        <p:spPr>
          <a:xfrm flipH="false" flipV="false" rot="0">
            <a:off x="13456819"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01560" y="3507692"/>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4"/>
            <a:stretch>
              <a:fillRect l="0" t="0" r="0" b="0"/>
            </a:stretch>
          </a:blipFill>
        </p:spPr>
      </p:sp>
      <p:sp>
        <p:nvSpPr>
          <p:cNvPr name="TextBox 6" id="6"/>
          <p:cNvSpPr txBox="true"/>
          <p:nvPr/>
        </p:nvSpPr>
        <p:spPr>
          <a:xfrm rot="0">
            <a:off x="2990999" y="1827705"/>
            <a:ext cx="12057353" cy="940882"/>
          </a:xfrm>
          <a:prstGeom prst="rect">
            <a:avLst/>
          </a:prstGeom>
        </p:spPr>
        <p:txBody>
          <a:bodyPr anchor="t" rtlCol="false" tIns="0" lIns="0" bIns="0" rIns="0">
            <a:spAutoFit/>
          </a:bodyPr>
          <a:lstStyle/>
          <a:p>
            <a:pPr algn="ctr">
              <a:lnSpc>
                <a:spcPts val="7601"/>
              </a:lnSpc>
            </a:pPr>
            <a:r>
              <a:rPr lang="en-US" sz="5508" spc="539">
                <a:solidFill>
                  <a:srgbClr val="FFFFFF"/>
                </a:solidFill>
                <a:latin typeface="Oswald Bold"/>
              </a:rPr>
              <a:t>ADVISED BY:</a:t>
            </a:r>
          </a:p>
        </p:txBody>
      </p:sp>
      <p:sp>
        <p:nvSpPr>
          <p:cNvPr name="TextBox 7" id="7"/>
          <p:cNvSpPr txBox="true"/>
          <p:nvPr/>
        </p:nvSpPr>
        <p:spPr>
          <a:xfrm rot="0">
            <a:off x="8375999" y="3999820"/>
            <a:ext cx="4932908" cy="553213"/>
          </a:xfrm>
          <a:prstGeom prst="rect">
            <a:avLst/>
          </a:prstGeom>
        </p:spPr>
        <p:txBody>
          <a:bodyPr anchor="t" rtlCol="false" tIns="0" lIns="0" bIns="0" rIns="0">
            <a:spAutoFit/>
          </a:bodyPr>
          <a:lstStyle/>
          <a:p>
            <a:pPr algn="ctr">
              <a:lnSpc>
                <a:spcPts val="4553"/>
              </a:lnSpc>
              <a:spcBef>
                <a:spcPct val="0"/>
              </a:spcBef>
            </a:pPr>
            <a:r>
              <a:rPr lang="en-US" sz="3299" spc="323">
                <a:solidFill>
                  <a:srgbClr val="FFFFFF"/>
                </a:solidFill>
                <a:latin typeface="DM Sans"/>
              </a:rPr>
              <a:t>Dr. Asma Ben Abacha</a:t>
            </a:r>
          </a:p>
        </p:txBody>
      </p:sp>
      <p:sp>
        <p:nvSpPr>
          <p:cNvPr name="TextBox 8" id="8"/>
          <p:cNvSpPr txBox="true"/>
          <p:nvPr/>
        </p:nvSpPr>
        <p:spPr>
          <a:xfrm rot="0">
            <a:off x="8600209" y="5602356"/>
            <a:ext cx="4484489" cy="1036320"/>
          </a:xfrm>
          <a:prstGeom prst="rect">
            <a:avLst/>
          </a:prstGeom>
        </p:spPr>
        <p:txBody>
          <a:bodyPr anchor="t" rtlCol="false" tIns="0" lIns="0" bIns="0" rIns="0">
            <a:spAutoFit/>
          </a:bodyPr>
          <a:lstStyle/>
          <a:p>
            <a:pPr algn="ctr">
              <a:lnSpc>
                <a:spcPts val="4139"/>
              </a:lnSpc>
              <a:spcBef>
                <a:spcPct val="0"/>
              </a:spcBef>
            </a:pPr>
            <a:r>
              <a:rPr lang="en-US" sz="2999" spc="293">
                <a:solidFill>
                  <a:srgbClr val="FFFFFF"/>
                </a:solidFill>
                <a:latin typeface="DM Sans"/>
              </a:rPr>
              <a:t>Senior Scientist at Microsoft Health AI </a:t>
            </a:r>
          </a:p>
        </p:txBody>
      </p:sp>
      <p:sp>
        <p:nvSpPr>
          <p:cNvPr name="TextBox 9" id="9"/>
          <p:cNvSpPr txBox="true"/>
          <p:nvPr/>
        </p:nvSpPr>
        <p:spPr>
          <a:xfrm rot="0">
            <a:off x="8234612" y="7137218"/>
            <a:ext cx="4859729" cy="1560195"/>
          </a:xfrm>
          <a:prstGeom prst="rect">
            <a:avLst/>
          </a:prstGeom>
        </p:spPr>
        <p:txBody>
          <a:bodyPr anchor="t" rtlCol="false" tIns="0" lIns="0" bIns="0" rIns="0">
            <a:spAutoFit/>
          </a:bodyPr>
          <a:lstStyle/>
          <a:p>
            <a:pPr algn="ctr">
              <a:lnSpc>
                <a:spcPts val="4139"/>
              </a:lnSpc>
              <a:spcBef>
                <a:spcPct val="0"/>
              </a:spcBef>
            </a:pPr>
            <a:r>
              <a:rPr lang="en-US" sz="2999" spc="293">
                <a:solidFill>
                  <a:srgbClr val="FFFFFF"/>
                </a:solidFill>
                <a:latin typeface="DM Sans"/>
              </a:rPr>
              <a:t> Ph.D. in Computer Science, </a:t>
            </a:r>
            <a:r>
              <a:rPr lang="en-US" sz="2999" spc="293">
                <a:solidFill>
                  <a:srgbClr val="FFFFFF"/>
                </a:solidFill>
                <a:latin typeface="DM Sans Bold"/>
                <a:hlinkClick r:id="rId5" tooltip="http://www.google.com/url?q=http%3A%2F%2Fwww.u-psud.fr%2Fen%2Findex.html&amp;sa=D&amp;sntz=1&amp;usg=AOvVaw34df5akbQDb7zfACzP0IT9"/>
              </a:rPr>
              <a:t>Paris-Sud University</a:t>
            </a:r>
            <a:r>
              <a:rPr lang="en-US" sz="2999" spc="293">
                <a:solidFill>
                  <a:srgbClr val="FFFFFF"/>
                </a:solidFill>
                <a:latin typeface="DM Sans"/>
              </a:rPr>
              <a:t>, France.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4154679" y="274974"/>
            <a:ext cx="1351177" cy="1608544"/>
          </a:xfrm>
          <a:custGeom>
            <a:avLst/>
            <a:gdLst/>
            <a:ahLst/>
            <a:cxnLst/>
            <a:rect r="r" b="b" t="t" l="l"/>
            <a:pathLst>
              <a:path h="1608544" w="1351177">
                <a:moveTo>
                  <a:pt x="0" y="0"/>
                </a:moveTo>
                <a:lnTo>
                  <a:pt x="1351177" y="0"/>
                </a:lnTo>
                <a:lnTo>
                  <a:pt x="1351177" y="1608544"/>
                </a:lnTo>
                <a:lnTo>
                  <a:pt x="0" y="1608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656847" y="2946894"/>
            <a:ext cx="8962667" cy="990622"/>
          </a:xfrm>
          <a:prstGeom prst="rect">
            <a:avLst/>
          </a:prstGeom>
        </p:spPr>
        <p:txBody>
          <a:bodyPr anchor="t" rtlCol="false" tIns="0" lIns="0" bIns="0" rIns="0">
            <a:spAutoFit/>
          </a:bodyPr>
          <a:lstStyle/>
          <a:p>
            <a:pPr marL="0" indent="0" lvl="0">
              <a:lnSpc>
                <a:spcPts val="8048"/>
              </a:lnSpc>
              <a:spcBef>
                <a:spcPct val="0"/>
              </a:spcBef>
            </a:pPr>
            <a:r>
              <a:rPr lang="en-US" sz="5832" spc="571">
                <a:solidFill>
                  <a:srgbClr val="231F20"/>
                </a:solidFill>
                <a:latin typeface="Oswald Bold"/>
              </a:rPr>
              <a:t>TECHNIQUES ADAPTED</a:t>
            </a:r>
          </a:p>
        </p:txBody>
      </p:sp>
      <p:sp>
        <p:nvSpPr>
          <p:cNvPr name="TextBox 7" id="7"/>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METHODOLOGY</a:t>
            </a:r>
          </a:p>
        </p:txBody>
      </p:sp>
      <p:sp>
        <p:nvSpPr>
          <p:cNvPr name="AutoShape 8" id="8"/>
          <p:cNvSpPr/>
          <p:nvPr/>
        </p:nvSpPr>
        <p:spPr>
          <a:xfrm flipH="true">
            <a:off x="4675897" y="3937516"/>
            <a:ext cx="4462284" cy="1877466"/>
          </a:xfrm>
          <a:prstGeom prst="line">
            <a:avLst/>
          </a:prstGeom>
          <a:ln cap="flat" w="38100">
            <a:solidFill>
              <a:srgbClr val="000000"/>
            </a:solidFill>
            <a:prstDash val="solid"/>
            <a:headEnd type="none" len="sm" w="sm"/>
            <a:tailEnd type="arrow" len="sm" w="med"/>
          </a:ln>
        </p:spPr>
      </p:sp>
      <p:sp>
        <p:nvSpPr>
          <p:cNvPr name="AutoShape 9" id="9"/>
          <p:cNvSpPr/>
          <p:nvPr/>
        </p:nvSpPr>
        <p:spPr>
          <a:xfrm>
            <a:off x="9138181" y="3937516"/>
            <a:ext cx="5819" cy="2487512"/>
          </a:xfrm>
          <a:prstGeom prst="line">
            <a:avLst/>
          </a:prstGeom>
          <a:ln cap="flat" w="38100">
            <a:solidFill>
              <a:srgbClr val="000000"/>
            </a:solidFill>
            <a:prstDash val="solid"/>
            <a:headEnd type="none" len="sm" w="sm"/>
            <a:tailEnd type="arrow" len="sm" w="med"/>
          </a:ln>
        </p:spPr>
      </p:sp>
      <p:sp>
        <p:nvSpPr>
          <p:cNvPr name="AutoShape 10" id="10"/>
          <p:cNvSpPr/>
          <p:nvPr/>
        </p:nvSpPr>
        <p:spPr>
          <a:xfrm>
            <a:off x="9138181" y="3937516"/>
            <a:ext cx="4473922" cy="1895028"/>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2496265" y="5850082"/>
            <a:ext cx="3108834" cy="2865728"/>
            <a:chOff x="0" y="0"/>
            <a:chExt cx="536830" cy="494851"/>
          </a:xfrm>
        </p:grpSpPr>
        <p:sp>
          <p:nvSpPr>
            <p:cNvPr name="Freeform 12" id="12"/>
            <p:cNvSpPr/>
            <p:nvPr/>
          </p:nvSpPr>
          <p:spPr>
            <a:xfrm flipH="false" flipV="false" rot="0">
              <a:off x="0" y="0"/>
              <a:ext cx="536830" cy="494851"/>
            </a:xfrm>
            <a:custGeom>
              <a:avLst/>
              <a:gdLst/>
              <a:ahLst/>
              <a:cxnLst/>
              <a:rect r="r" b="b" t="t" l="l"/>
              <a:pathLst>
                <a:path h="494851" w="536830">
                  <a:moveTo>
                    <a:pt x="127005" y="0"/>
                  </a:moveTo>
                  <a:lnTo>
                    <a:pt x="409825" y="0"/>
                  </a:lnTo>
                  <a:cubicBezTo>
                    <a:pt x="479968" y="0"/>
                    <a:pt x="536830" y="56862"/>
                    <a:pt x="536830" y="127005"/>
                  </a:cubicBezTo>
                  <a:lnTo>
                    <a:pt x="536830" y="367846"/>
                  </a:lnTo>
                  <a:cubicBezTo>
                    <a:pt x="536830" y="401530"/>
                    <a:pt x="523449" y="433834"/>
                    <a:pt x="499631" y="457652"/>
                  </a:cubicBezTo>
                  <a:cubicBezTo>
                    <a:pt x="475813" y="481470"/>
                    <a:pt x="443509" y="494851"/>
                    <a:pt x="409825" y="494851"/>
                  </a:cubicBezTo>
                  <a:lnTo>
                    <a:pt x="127005" y="494851"/>
                  </a:lnTo>
                  <a:cubicBezTo>
                    <a:pt x="56862" y="494851"/>
                    <a:pt x="0" y="437989"/>
                    <a:pt x="0" y="367846"/>
                  </a:cubicBezTo>
                  <a:lnTo>
                    <a:pt x="0" y="127005"/>
                  </a:lnTo>
                  <a:cubicBezTo>
                    <a:pt x="0" y="93321"/>
                    <a:pt x="13381" y="61017"/>
                    <a:pt x="37199" y="37199"/>
                  </a:cubicBezTo>
                  <a:cubicBezTo>
                    <a:pt x="61017" y="13381"/>
                    <a:pt x="93321" y="0"/>
                    <a:pt x="127005" y="0"/>
                  </a:cubicBezTo>
                  <a:close/>
                </a:path>
              </a:pathLst>
            </a:custGeom>
            <a:solidFill>
              <a:srgbClr val="5CE1E6"/>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3343"/>
                </a:lnSpc>
              </a:pPr>
              <a:r>
                <a:rPr lang="en-US" sz="2422" spc="237">
                  <a:solidFill>
                    <a:srgbClr val="000000"/>
                  </a:solidFill>
                  <a:latin typeface="DM Sans"/>
                </a:rPr>
                <a:t>Testing on BASE LLM</a:t>
              </a:r>
            </a:p>
          </p:txBody>
        </p:sp>
      </p:grpSp>
      <p:grpSp>
        <p:nvGrpSpPr>
          <p:cNvPr name="Group 14" id="14"/>
          <p:cNvGrpSpPr/>
          <p:nvPr/>
        </p:nvGrpSpPr>
        <p:grpSpPr>
          <a:xfrm rot="0">
            <a:off x="7783524" y="6425028"/>
            <a:ext cx="3108834" cy="2865728"/>
            <a:chOff x="0" y="0"/>
            <a:chExt cx="536830" cy="494851"/>
          </a:xfrm>
        </p:grpSpPr>
        <p:sp>
          <p:nvSpPr>
            <p:cNvPr name="Freeform 15" id="15"/>
            <p:cNvSpPr/>
            <p:nvPr/>
          </p:nvSpPr>
          <p:spPr>
            <a:xfrm flipH="false" flipV="false" rot="0">
              <a:off x="0" y="0"/>
              <a:ext cx="536830" cy="494851"/>
            </a:xfrm>
            <a:custGeom>
              <a:avLst/>
              <a:gdLst/>
              <a:ahLst/>
              <a:cxnLst/>
              <a:rect r="r" b="b" t="t" l="l"/>
              <a:pathLst>
                <a:path h="494851" w="536830">
                  <a:moveTo>
                    <a:pt x="127005" y="0"/>
                  </a:moveTo>
                  <a:lnTo>
                    <a:pt x="409825" y="0"/>
                  </a:lnTo>
                  <a:cubicBezTo>
                    <a:pt x="479968" y="0"/>
                    <a:pt x="536830" y="56862"/>
                    <a:pt x="536830" y="127005"/>
                  </a:cubicBezTo>
                  <a:lnTo>
                    <a:pt x="536830" y="367846"/>
                  </a:lnTo>
                  <a:cubicBezTo>
                    <a:pt x="536830" y="401530"/>
                    <a:pt x="523449" y="433834"/>
                    <a:pt x="499631" y="457652"/>
                  </a:cubicBezTo>
                  <a:cubicBezTo>
                    <a:pt x="475813" y="481470"/>
                    <a:pt x="443509" y="494851"/>
                    <a:pt x="409825" y="494851"/>
                  </a:cubicBezTo>
                  <a:lnTo>
                    <a:pt x="127005" y="494851"/>
                  </a:lnTo>
                  <a:cubicBezTo>
                    <a:pt x="56862" y="494851"/>
                    <a:pt x="0" y="437989"/>
                    <a:pt x="0" y="367846"/>
                  </a:cubicBezTo>
                  <a:lnTo>
                    <a:pt x="0" y="127005"/>
                  </a:lnTo>
                  <a:cubicBezTo>
                    <a:pt x="0" y="93321"/>
                    <a:pt x="13381" y="61017"/>
                    <a:pt x="37199" y="37199"/>
                  </a:cubicBezTo>
                  <a:cubicBezTo>
                    <a:pt x="61017" y="13381"/>
                    <a:pt x="93321" y="0"/>
                    <a:pt x="127005" y="0"/>
                  </a:cubicBezTo>
                  <a:close/>
                </a:path>
              </a:pathLst>
            </a:custGeom>
            <a:solidFill>
              <a:srgbClr val="5CE1E6"/>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3343"/>
                </a:lnSpc>
              </a:pPr>
              <a:r>
                <a:rPr lang="en-US" sz="2422" spc="237">
                  <a:solidFill>
                    <a:srgbClr val="000000"/>
                  </a:solidFill>
                  <a:latin typeface="DM Sans"/>
                </a:rPr>
                <a:t>Fine-Tuning on Distilled Models</a:t>
              </a:r>
            </a:p>
          </p:txBody>
        </p:sp>
      </p:grpSp>
      <p:grpSp>
        <p:nvGrpSpPr>
          <p:cNvPr name="Group 17" id="17"/>
          <p:cNvGrpSpPr/>
          <p:nvPr/>
        </p:nvGrpSpPr>
        <p:grpSpPr>
          <a:xfrm rot="0">
            <a:off x="12600262" y="5850082"/>
            <a:ext cx="3108834" cy="2865728"/>
            <a:chOff x="0" y="0"/>
            <a:chExt cx="536830" cy="494851"/>
          </a:xfrm>
        </p:grpSpPr>
        <p:sp>
          <p:nvSpPr>
            <p:cNvPr name="Freeform 18" id="18"/>
            <p:cNvSpPr/>
            <p:nvPr/>
          </p:nvSpPr>
          <p:spPr>
            <a:xfrm flipH="false" flipV="false" rot="0">
              <a:off x="0" y="0"/>
              <a:ext cx="536830" cy="494851"/>
            </a:xfrm>
            <a:custGeom>
              <a:avLst/>
              <a:gdLst/>
              <a:ahLst/>
              <a:cxnLst/>
              <a:rect r="r" b="b" t="t" l="l"/>
              <a:pathLst>
                <a:path h="494851" w="536830">
                  <a:moveTo>
                    <a:pt x="127005" y="0"/>
                  </a:moveTo>
                  <a:lnTo>
                    <a:pt x="409825" y="0"/>
                  </a:lnTo>
                  <a:cubicBezTo>
                    <a:pt x="479968" y="0"/>
                    <a:pt x="536830" y="56862"/>
                    <a:pt x="536830" y="127005"/>
                  </a:cubicBezTo>
                  <a:lnTo>
                    <a:pt x="536830" y="367846"/>
                  </a:lnTo>
                  <a:cubicBezTo>
                    <a:pt x="536830" y="401530"/>
                    <a:pt x="523449" y="433834"/>
                    <a:pt x="499631" y="457652"/>
                  </a:cubicBezTo>
                  <a:cubicBezTo>
                    <a:pt x="475813" y="481470"/>
                    <a:pt x="443509" y="494851"/>
                    <a:pt x="409825" y="494851"/>
                  </a:cubicBezTo>
                  <a:lnTo>
                    <a:pt x="127005" y="494851"/>
                  </a:lnTo>
                  <a:cubicBezTo>
                    <a:pt x="56862" y="494851"/>
                    <a:pt x="0" y="437989"/>
                    <a:pt x="0" y="367846"/>
                  </a:cubicBezTo>
                  <a:lnTo>
                    <a:pt x="0" y="127005"/>
                  </a:lnTo>
                  <a:cubicBezTo>
                    <a:pt x="0" y="93321"/>
                    <a:pt x="13381" y="61017"/>
                    <a:pt x="37199" y="37199"/>
                  </a:cubicBezTo>
                  <a:cubicBezTo>
                    <a:pt x="61017" y="13381"/>
                    <a:pt x="93321" y="0"/>
                    <a:pt x="127005" y="0"/>
                  </a:cubicBezTo>
                  <a:close/>
                </a:path>
              </a:pathLst>
            </a:custGeom>
            <a:solidFill>
              <a:srgbClr val="5CE1E6"/>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3343"/>
                </a:lnSpc>
              </a:pPr>
              <a:r>
                <a:rPr lang="en-US" sz="2422" spc="237">
                  <a:solidFill>
                    <a:srgbClr val="000000"/>
                  </a:solidFill>
                  <a:latin typeface="DM Sans"/>
                </a:rPr>
                <a:t>Prompting Base LLM</a:t>
              </a:r>
            </a:p>
            <a:p>
              <a:pPr algn="ctr">
                <a:lnSpc>
                  <a:spcPts val="3343"/>
                </a:lnSpc>
              </a:pPr>
              <a:r>
                <a:rPr lang="en-US" sz="2422" spc="237">
                  <a:solidFill>
                    <a:srgbClr val="000000"/>
                  </a:solidFill>
                  <a:latin typeface="DM Sans"/>
                </a:rPr>
                <a:t>(In-Context Learning)</a:t>
              </a:r>
            </a:p>
          </p:txBody>
        </p:sp>
      </p:grpSp>
      <p:sp>
        <p:nvSpPr>
          <p:cNvPr name="Freeform 20" id="20"/>
          <p:cNvSpPr/>
          <p:nvPr/>
        </p:nvSpPr>
        <p:spPr>
          <a:xfrm flipH="false" flipV="false" rot="887923">
            <a:off x="14585121" y="-4795266"/>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4154679" y="274974"/>
            <a:ext cx="1351177" cy="1608544"/>
          </a:xfrm>
          <a:custGeom>
            <a:avLst/>
            <a:gdLst/>
            <a:ahLst/>
            <a:cxnLst/>
            <a:rect r="r" b="b" t="t" l="l"/>
            <a:pathLst>
              <a:path h="1608544" w="1351177">
                <a:moveTo>
                  <a:pt x="0" y="0"/>
                </a:moveTo>
                <a:lnTo>
                  <a:pt x="1351177" y="0"/>
                </a:lnTo>
                <a:lnTo>
                  <a:pt x="1351177" y="1608544"/>
                </a:lnTo>
                <a:lnTo>
                  <a:pt x="0" y="1608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FINE-TUNING OF LLMS</a:t>
            </a:r>
          </a:p>
        </p:txBody>
      </p:sp>
      <p:grpSp>
        <p:nvGrpSpPr>
          <p:cNvPr name="Group 7" id="7"/>
          <p:cNvGrpSpPr/>
          <p:nvPr/>
        </p:nvGrpSpPr>
        <p:grpSpPr>
          <a:xfrm rot="0">
            <a:off x="2220511" y="1799435"/>
            <a:ext cx="12781313" cy="1815054"/>
            <a:chOff x="0" y="0"/>
            <a:chExt cx="3485379" cy="494953"/>
          </a:xfrm>
        </p:grpSpPr>
        <p:sp>
          <p:nvSpPr>
            <p:cNvPr name="Freeform 8" id="8"/>
            <p:cNvSpPr/>
            <p:nvPr/>
          </p:nvSpPr>
          <p:spPr>
            <a:xfrm flipH="false" flipV="false" rot="0">
              <a:off x="0" y="0"/>
              <a:ext cx="3485379" cy="494953"/>
            </a:xfrm>
            <a:custGeom>
              <a:avLst/>
              <a:gdLst/>
              <a:ahLst/>
              <a:cxnLst/>
              <a:rect r="r" b="b" t="t" l="l"/>
              <a:pathLst>
                <a:path h="494953" w="3485379">
                  <a:moveTo>
                    <a:pt x="0" y="0"/>
                  </a:moveTo>
                  <a:lnTo>
                    <a:pt x="3485379" y="0"/>
                  </a:lnTo>
                  <a:lnTo>
                    <a:pt x="3485379" y="494953"/>
                  </a:lnTo>
                  <a:lnTo>
                    <a:pt x="0" y="494953"/>
                  </a:lnTo>
                  <a:close/>
                </a:path>
              </a:pathLst>
            </a:custGeom>
            <a:solidFill>
              <a:srgbClr val="000000">
                <a:alpha val="0"/>
              </a:srgbClr>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nSpc>
                  <a:spcPts val="4139"/>
                </a:lnSpc>
              </a:pPr>
            </a:p>
          </p:txBody>
        </p:sp>
      </p:grpSp>
      <p:grpSp>
        <p:nvGrpSpPr>
          <p:cNvPr name="Group 10" id="10"/>
          <p:cNvGrpSpPr/>
          <p:nvPr/>
        </p:nvGrpSpPr>
        <p:grpSpPr>
          <a:xfrm rot="0">
            <a:off x="304414" y="4427981"/>
            <a:ext cx="2899496" cy="2802780"/>
            <a:chOff x="0" y="0"/>
            <a:chExt cx="763653" cy="738181"/>
          </a:xfrm>
        </p:grpSpPr>
        <p:sp>
          <p:nvSpPr>
            <p:cNvPr name="Freeform 11" id="11"/>
            <p:cNvSpPr/>
            <p:nvPr/>
          </p:nvSpPr>
          <p:spPr>
            <a:xfrm flipH="false" flipV="false" rot="0">
              <a:off x="0" y="0"/>
              <a:ext cx="763653" cy="738181"/>
            </a:xfrm>
            <a:custGeom>
              <a:avLst/>
              <a:gdLst/>
              <a:ahLst/>
              <a:cxnLst/>
              <a:rect r="r" b="b" t="t" l="l"/>
              <a:pathLst>
                <a:path h="738181" w="763653">
                  <a:moveTo>
                    <a:pt x="136175" y="0"/>
                  </a:moveTo>
                  <a:lnTo>
                    <a:pt x="627479" y="0"/>
                  </a:lnTo>
                  <a:cubicBezTo>
                    <a:pt x="702686" y="0"/>
                    <a:pt x="763653" y="60967"/>
                    <a:pt x="763653" y="136175"/>
                  </a:cubicBezTo>
                  <a:lnTo>
                    <a:pt x="763653" y="602006"/>
                  </a:lnTo>
                  <a:cubicBezTo>
                    <a:pt x="763653" y="638122"/>
                    <a:pt x="749306" y="672758"/>
                    <a:pt x="723769" y="698296"/>
                  </a:cubicBezTo>
                  <a:cubicBezTo>
                    <a:pt x="698231" y="723834"/>
                    <a:pt x="663594" y="738181"/>
                    <a:pt x="627479" y="738181"/>
                  </a:cubicBezTo>
                  <a:lnTo>
                    <a:pt x="136175" y="738181"/>
                  </a:lnTo>
                  <a:cubicBezTo>
                    <a:pt x="60967" y="738181"/>
                    <a:pt x="0" y="677213"/>
                    <a:pt x="0" y="602006"/>
                  </a:cubicBezTo>
                  <a:lnTo>
                    <a:pt x="0" y="136175"/>
                  </a:lnTo>
                  <a:cubicBezTo>
                    <a:pt x="0" y="60967"/>
                    <a:pt x="60967" y="0"/>
                    <a:pt x="136175" y="0"/>
                  </a:cubicBezTo>
                  <a:close/>
                </a:path>
              </a:pathLst>
            </a:custGeom>
            <a:solidFill>
              <a:srgbClr val="DBA8A8"/>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895"/>
                </a:lnSpc>
              </a:pPr>
              <a:r>
                <a:rPr lang="en-US" sz="2822" spc="276">
                  <a:solidFill>
                    <a:srgbClr val="000000"/>
                  </a:solidFill>
                  <a:latin typeface="DM Sans"/>
                </a:rPr>
                <a:t>Distilled Pre-trained LM:</a:t>
              </a:r>
            </a:p>
            <a:p>
              <a:pPr algn="ctr">
                <a:lnSpc>
                  <a:spcPts val="3895"/>
                </a:lnSpc>
              </a:pPr>
              <a:r>
                <a:rPr lang="en-US" sz="2822" spc="276">
                  <a:solidFill>
                    <a:srgbClr val="000000"/>
                  </a:solidFill>
                  <a:latin typeface="DM Sans"/>
                </a:rPr>
                <a:t>GPT2, BLOOM, T5</a:t>
              </a:r>
            </a:p>
          </p:txBody>
        </p:sp>
      </p:grpSp>
      <p:sp>
        <p:nvSpPr>
          <p:cNvPr name="Freeform 13" id="13"/>
          <p:cNvSpPr/>
          <p:nvPr/>
        </p:nvSpPr>
        <p:spPr>
          <a:xfrm flipH="false" flipV="false" rot="0">
            <a:off x="4537983" y="4608966"/>
            <a:ext cx="1113523" cy="868548"/>
          </a:xfrm>
          <a:custGeom>
            <a:avLst/>
            <a:gdLst/>
            <a:ahLst/>
            <a:cxnLst/>
            <a:rect r="r" b="b" t="t" l="l"/>
            <a:pathLst>
              <a:path h="868548" w="1113523">
                <a:moveTo>
                  <a:pt x="0" y="0"/>
                </a:moveTo>
                <a:lnTo>
                  <a:pt x="1113523" y="0"/>
                </a:lnTo>
                <a:lnTo>
                  <a:pt x="1113523" y="868549"/>
                </a:lnTo>
                <a:lnTo>
                  <a:pt x="0" y="8685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5894556" y="4608966"/>
            <a:ext cx="1261747" cy="984163"/>
          </a:xfrm>
          <a:custGeom>
            <a:avLst/>
            <a:gdLst/>
            <a:ahLst/>
            <a:cxnLst/>
            <a:rect r="r" b="b" t="t" l="l"/>
            <a:pathLst>
              <a:path h="984163" w="1261747">
                <a:moveTo>
                  <a:pt x="0" y="0"/>
                </a:moveTo>
                <a:lnTo>
                  <a:pt x="1261748" y="0"/>
                </a:lnTo>
                <a:lnTo>
                  <a:pt x="1261748" y="984163"/>
                </a:lnTo>
                <a:lnTo>
                  <a:pt x="0" y="984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5968668" y="5810652"/>
            <a:ext cx="1214865" cy="947594"/>
          </a:xfrm>
          <a:custGeom>
            <a:avLst/>
            <a:gdLst/>
            <a:ahLst/>
            <a:cxnLst/>
            <a:rect r="r" b="b" t="t" l="l"/>
            <a:pathLst>
              <a:path h="947594" w="1214865">
                <a:moveTo>
                  <a:pt x="0" y="0"/>
                </a:moveTo>
                <a:lnTo>
                  <a:pt x="1214865" y="0"/>
                </a:lnTo>
                <a:lnTo>
                  <a:pt x="1214865" y="947594"/>
                </a:lnTo>
                <a:lnTo>
                  <a:pt x="0" y="947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4537983" y="5810652"/>
            <a:ext cx="1214865" cy="947594"/>
          </a:xfrm>
          <a:custGeom>
            <a:avLst/>
            <a:gdLst/>
            <a:ahLst/>
            <a:cxnLst/>
            <a:rect r="r" b="b" t="t" l="l"/>
            <a:pathLst>
              <a:path h="947594" w="1214865">
                <a:moveTo>
                  <a:pt x="0" y="0"/>
                </a:moveTo>
                <a:lnTo>
                  <a:pt x="1214864" y="0"/>
                </a:lnTo>
                <a:lnTo>
                  <a:pt x="1214864" y="947594"/>
                </a:lnTo>
                <a:lnTo>
                  <a:pt x="0" y="947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7" id="17"/>
          <p:cNvSpPr/>
          <p:nvPr/>
        </p:nvSpPr>
        <p:spPr>
          <a:xfrm flipV="true">
            <a:off x="3204046" y="5655028"/>
            <a:ext cx="1333800" cy="9528"/>
          </a:xfrm>
          <a:prstGeom prst="line">
            <a:avLst/>
          </a:prstGeom>
          <a:ln cap="flat" w="38100">
            <a:solidFill>
              <a:srgbClr val="000000"/>
            </a:solidFill>
            <a:prstDash val="solid"/>
            <a:headEnd type="none" len="sm" w="sm"/>
            <a:tailEnd type="triangle" len="med" w="lg"/>
          </a:ln>
        </p:spPr>
      </p:sp>
      <p:grpSp>
        <p:nvGrpSpPr>
          <p:cNvPr name="Group 18" id="18"/>
          <p:cNvGrpSpPr/>
          <p:nvPr/>
        </p:nvGrpSpPr>
        <p:grpSpPr>
          <a:xfrm rot="0">
            <a:off x="14486718" y="4356225"/>
            <a:ext cx="2038277" cy="1878887"/>
            <a:chOff x="0" y="0"/>
            <a:chExt cx="536830" cy="494851"/>
          </a:xfrm>
        </p:grpSpPr>
        <p:sp>
          <p:nvSpPr>
            <p:cNvPr name="Freeform 19" id="19"/>
            <p:cNvSpPr/>
            <p:nvPr/>
          </p:nvSpPr>
          <p:spPr>
            <a:xfrm flipH="false" flipV="false" rot="0">
              <a:off x="0" y="0"/>
              <a:ext cx="536830" cy="494851"/>
            </a:xfrm>
            <a:custGeom>
              <a:avLst/>
              <a:gdLst/>
              <a:ahLst/>
              <a:cxnLst/>
              <a:rect r="r" b="b" t="t" l="l"/>
              <a:pathLst>
                <a:path h="494851" w="536830">
                  <a:moveTo>
                    <a:pt x="193712" y="0"/>
                  </a:moveTo>
                  <a:lnTo>
                    <a:pt x="343118" y="0"/>
                  </a:lnTo>
                  <a:cubicBezTo>
                    <a:pt x="450102" y="0"/>
                    <a:pt x="536830" y="86728"/>
                    <a:pt x="536830" y="193712"/>
                  </a:cubicBezTo>
                  <a:lnTo>
                    <a:pt x="536830" y="301139"/>
                  </a:lnTo>
                  <a:cubicBezTo>
                    <a:pt x="536830" y="352515"/>
                    <a:pt x="516421" y="401786"/>
                    <a:pt x="480093" y="438114"/>
                  </a:cubicBezTo>
                  <a:cubicBezTo>
                    <a:pt x="443765" y="474442"/>
                    <a:pt x="394494" y="494851"/>
                    <a:pt x="343118" y="494851"/>
                  </a:cubicBezTo>
                  <a:lnTo>
                    <a:pt x="193712" y="494851"/>
                  </a:lnTo>
                  <a:cubicBezTo>
                    <a:pt x="86728" y="494851"/>
                    <a:pt x="0" y="408123"/>
                    <a:pt x="0" y="301139"/>
                  </a:cubicBezTo>
                  <a:lnTo>
                    <a:pt x="0" y="193712"/>
                  </a:lnTo>
                  <a:cubicBezTo>
                    <a:pt x="0" y="86728"/>
                    <a:pt x="86728" y="0"/>
                    <a:pt x="193712" y="0"/>
                  </a:cubicBezTo>
                  <a:close/>
                </a:path>
              </a:pathLst>
            </a:custGeom>
            <a:solidFill>
              <a:srgbClr val="5CE1E6"/>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3343"/>
                </a:lnSpc>
              </a:pPr>
              <a:r>
                <a:rPr lang="en-US" sz="2422" spc="237">
                  <a:solidFill>
                    <a:srgbClr val="000000"/>
                  </a:solidFill>
                  <a:latin typeface="DM Sans"/>
                </a:rPr>
                <a:t>FineTuned LM</a:t>
              </a:r>
            </a:p>
          </p:txBody>
        </p:sp>
      </p:grpSp>
      <p:sp>
        <p:nvSpPr>
          <p:cNvPr name="TextBox 21" id="21"/>
          <p:cNvSpPr txBox="true"/>
          <p:nvPr/>
        </p:nvSpPr>
        <p:spPr>
          <a:xfrm rot="0">
            <a:off x="7643460" y="5228989"/>
            <a:ext cx="3190073" cy="385572"/>
          </a:xfrm>
          <a:prstGeom prst="rect">
            <a:avLst/>
          </a:prstGeom>
        </p:spPr>
        <p:txBody>
          <a:bodyPr anchor="t" rtlCol="false" tIns="0" lIns="0" bIns="0" rIns="0">
            <a:spAutoFit/>
          </a:bodyPr>
          <a:lstStyle/>
          <a:p>
            <a:pPr algn="ctr">
              <a:lnSpc>
                <a:spcPts val="3174"/>
              </a:lnSpc>
              <a:spcBef>
                <a:spcPct val="0"/>
              </a:spcBef>
            </a:pPr>
            <a:r>
              <a:rPr lang="en-US" sz="2300" spc="225">
                <a:solidFill>
                  <a:srgbClr val="231F20"/>
                </a:solidFill>
                <a:latin typeface="DM Sans"/>
              </a:rPr>
              <a:t>"[Q]: ____[A]:" </a:t>
            </a:r>
          </a:p>
        </p:txBody>
      </p:sp>
      <p:sp>
        <p:nvSpPr>
          <p:cNvPr name="AutoShape 22" id="22"/>
          <p:cNvSpPr/>
          <p:nvPr/>
        </p:nvSpPr>
        <p:spPr>
          <a:xfrm flipV="true">
            <a:off x="10346470" y="5547884"/>
            <a:ext cx="974127" cy="4764"/>
          </a:xfrm>
          <a:prstGeom prst="line">
            <a:avLst/>
          </a:prstGeom>
          <a:ln cap="flat" w="38100">
            <a:solidFill>
              <a:srgbClr val="000000"/>
            </a:solidFill>
            <a:prstDash val="solid"/>
            <a:headEnd type="none" len="sm" w="sm"/>
            <a:tailEnd type="triangle" len="med" w="lg"/>
          </a:ln>
        </p:spPr>
      </p:sp>
      <p:sp>
        <p:nvSpPr>
          <p:cNvPr name="Freeform 23" id="23"/>
          <p:cNvSpPr/>
          <p:nvPr/>
        </p:nvSpPr>
        <p:spPr>
          <a:xfrm flipH="false" flipV="false" rot="0">
            <a:off x="11539765" y="4749657"/>
            <a:ext cx="1459008" cy="1558353"/>
          </a:xfrm>
          <a:custGeom>
            <a:avLst/>
            <a:gdLst/>
            <a:ahLst/>
            <a:cxnLst/>
            <a:rect r="r" b="b" t="t" l="l"/>
            <a:pathLst>
              <a:path h="1558353" w="1459008">
                <a:moveTo>
                  <a:pt x="0" y="0"/>
                </a:moveTo>
                <a:lnTo>
                  <a:pt x="1459008" y="0"/>
                </a:lnTo>
                <a:lnTo>
                  <a:pt x="1459008" y="1558354"/>
                </a:lnTo>
                <a:lnTo>
                  <a:pt x="0" y="1558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757525" y="7645537"/>
            <a:ext cx="1234217" cy="1234217"/>
          </a:xfrm>
          <a:custGeom>
            <a:avLst/>
            <a:gdLst/>
            <a:ahLst/>
            <a:cxnLst/>
            <a:rect r="r" b="b" t="t" l="l"/>
            <a:pathLst>
              <a:path h="1234217" w="1234217">
                <a:moveTo>
                  <a:pt x="0" y="0"/>
                </a:moveTo>
                <a:lnTo>
                  <a:pt x="1234217" y="0"/>
                </a:lnTo>
                <a:lnTo>
                  <a:pt x="1234217" y="1234216"/>
                </a:lnTo>
                <a:lnTo>
                  <a:pt x="0" y="1234216"/>
                </a:lnTo>
                <a:lnTo>
                  <a:pt x="0" y="0"/>
                </a:lnTo>
                <a:close/>
              </a:path>
            </a:pathLst>
          </a:custGeom>
          <a:blipFill>
            <a:blip r:embed="rId8"/>
            <a:stretch>
              <a:fillRect l="0" t="0" r="0" b="0"/>
            </a:stretch>
          </a:blipFill>
        </p:spPr>
      </p:sp>
      <p:sp>
        <p:nvSpPr>
          <p:cNvPr name="Freeform 25" id="25"/>
          <p:cNvSpPr/>
          <p:nvPr/>
        </p:nvSpPr>
        <p:spPr>
          <a:xfrm flipH="false" flipV="false" rot="0">
            <a:off x="11874041" y="8973050"/>
            <a:ext cx="1124732" cy="1124732"/>
          </a:xfrm>
          <a:custGeom>
            <a:avLst/>
            <a:gdLst/>
            <a:ahLst/>
            <a:cxnLst/>
            <a:rect r="r" b="b" t="t" l="l"/>
            <a:pathLst>
              <a:path h="1124732" w="1124732">
                <a:moveTo>
                  <a:pt x="0" y="0"/>
                </a:moveTo>
                <a:lnTo>
                  <a:pt x="1124732" y="0"/>
                </a:lnTo>
                <a:lnTo>
                  <a:pt x="1124732" y="1124732"/>
                </a:lnTo>
                <a:lnTo>
                  <a:pt x="0" y="1124732"/>
                </a:lnTo>
                <a:lnTo>
                  <a:pt x="0" y="0"/>
                </a:lnTo>
                <a:close/>
              </a:path>
            </a:pathLst>
          </a:custGeom>
          <a:blipFill>
            <a:blip r:embed="rId9"/>
            <a:stretch>
              <a:fillRect l="0" t="0" r="0" b="0"/>
            </a:stretch>
          </a:blipFill>
        </p:spPr>
      </p:sp>
      <p:sp>
        <p:nvSpPr>
          <p:cNvPr name="TextBox 26" id="26"/>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METHODOLOGY</a:t>
            </a:r>
          </a:p>
        </p:txBody>
      </p:sp>
      <p:sp>
        <p:nvSpPr>
          <p:cNvPr name="TextBox 27" id="27"/>
          <p:cNvSpPr txBox="true"/>
          <p:nvPr/>
        </p:nvSpPr>
        <p:spPr>
          <a:xfrm rot="0">
            <a:off x="4537983" y="4650951"/>
            <a:ext cx="1113523" cy="482925"/>
          </a:xfrm>
          <a:prstGeom prst="rect">
            <a:avLst/>
          </a:prstGeom>
        </p:spPr>
        <p:txBody>
          <a:bodyPr anchor="t" rtlCol="false" tIns="0" lIns="0" bIns="0" rIns="0">
            <a:spAutoFit/>
          </a:bodyPr>
          <a:lstStyle/>
          <a:p>
            <a:pPr algn="ctr">
              <a:lnSpc>
                <a:spcPts val="1916"/>
              </a:lnSpc>
            </a:pPr>
            <a:r>
              <a:rPr lang="en-US" sz="1388" spc="136">
                <a:solidFill>
                  <a:srgbClr val="231F20"/>
                </a:solidFill>
                <a:latin typeface="DM Sans"/>
              </a:rPr>
              <a:t>Q:</a:t>
            </a:r>
          </a:p>
          <a:p>
            <a:pPr algn="ctr">
              <a:lnSpc>
                <a:spcPts val="1916"/>
              </a:lnSpc>
              <a:spcBef>
                <a:spcPct val="0"/>
              </a:spcBef>
            </a:pPr>
            <a:r>
              <a:rPr lang="en-US" sz="1388" spc="136">
                <a:solidFill>
                  <a:srgbClr val="231F20"/>
                </a:solidFill>
                <a:latin typeface="DM Sans"/>
              </a:rPr>
              <a:t>A:</a:t>
            </a:r>
          </a:p>
        </p:txBody>
      </p:sp>
      <p:sp>
        <p:nvSpPr>
          <p:cNvPr name="TextBox 28" id="28"/>
          <p:cNvSpPr txBox="true"/>
          <p:nvPr/>
        </p:nvSpPr>
        <p:spPr>
          <a:xfrm rot="0">
            <a:off x="5968668" y="4671027"/>
            <a:ext cx="1113523" cy="482925"/>
          </a:xfrm>
          <a:prstGeom prst="rect">
            <a:avLst/>
          </a:prstGeom>
        </p:spPr>
        <p:txBody>
          <a:bodyPr anchor="t" rtlCol="false" tIns="0" lIns="0" bIns="0" rIns="0">
            <a:spAutoFit/>
          </a:bodyPr>
          <a:lstStyle/>
          <a:p>
            <a:pPr algn="ctr">
              <a:lnSpc>
                <a:spcPts val="1916"/>
              </a:lnSpc>
            </a:pPr>
            <a:r>
              <a:rPr lang="en-US" sz="1388" spc="136">
                <a:solidFill>
                  <a:srgbClr val="231F20"/>
                </a:solidFill>
                <a:latin typeface="DM Sans"/>
              </a:rPr>
              <a:t>Q:</a:t>
            </a:r>
          </a:p>
          <a:p>
            <a:pPr algn="ctr">
              <a:lnSpc>
                <a:spcPts val="1916"/>
              </a:lnSpc>
              <a:spcBef>
                <a:spcPct val="0"/>
              </a:spcBef>
            </a:pPr>
            <a:r>
              <a:rPr lang="en-US" sz="1388" spc="136">
                <a:solidFill>
                  <a:srgbClr val="231F20"/>
                </a:solidFill>
                <a:latin typeface="DM Sans"/>
              </a:rPr>
              <a:t>A:</a:t>
            </a:r>
          </a:p>
        </p:txBody>
      </p:sp>
      <p:sp>
        <p:nvSpPr>
          <p:cNvPr name="TextBox 29" id="29"/>
          <p:cNvSpPr txBox="true"/>
          <p:nvPr/>
        </p:nvSpPr>
        <p:spPr>
          <a:xfrm rot="0">
            <a:off x="5894556" y="5876765"/>
            <a:ext cx="1113523" cy="482925"/>
          </a:xfrm>
          <a:prstGeom prst="rect">
            <a:avLst/>
          </a:prstGeom>
        </p:spPr>
        <p:txBody>
          <a:bodyPr anchor="t" rtlCol="false" tIns="0" lIns="0" bIns="0" rIns="0">
            <a:spAutoFit/>
          </a:bodyPr>
          <a:lstStyle/>
          <a:p>
            <a:pPr algn="ctr">
              <a:lnSpc>
                <a:spcPts val="1916"/>
              </a:lnSpc>
            </a:pPr>
            <a:r>
              <a:rPr lang="en-US" sz="1388" spc="136">
                <a:solidFill>
                  <a:srgbClr val="231F20"/>
                </a:solidFill>
                <a:latin typeface="DM Sans"/>
              </a:rPr>
              <a:t>Q:</a:t>
            </a:r>
          </a:p>
          <a:p>
            <a:pPr algn="ctr">
              <a:lnSpc>
                <a:spcPts val="1916"/>
              </a:lnSpc>
              <a:spcBef>
                <a:spcPct val="0"/>
              </a:spcBef>
            </a:pPr>
            <a:r>
              <a:rPr lang="en-US" sz="1388" spc="136">
                <a:solidFill>
                  <a:srgbClr val="231F20"/>
                </a:solidFill>
                <a:latin typeface="DM Sans"/>
              </a:rPr>
              <a:t>A:</a:t>
            </a:r>
          </a:p>
        </p:txBody>
      </p:sp>
      <p:sp>
        <p:nvSpPr>
          <p:cNvPr name="TextBox 30" id="30"/>
          <p:cNvSpPr txBox="true"/>
          <p:nvPr/>
        </p:nvSpPr>
        <p:spPr>
          <a:xfrm rot="0">
            <a:off x="4544215" y="5873808"/>
            <a:ext cx="1113523" cy="482925"/>
          </a:xfrm>
          <a:prstGeom prst="rect">
            <a:avLst/>
          </a:prstGeom>
        </p:spPr>
        <p:txBody>
          <a:bodyPr anchor="t" rtlCol="false" tIns="0" lIns="0" bIns="0" rIns="0">
            <a:spAutoFit/>
          </a:bodyPr>
          <a:lstStyle/>
          <a:p>
            <a:pPr algn="ctr">
              <a:lnSpc>
                <a:spcPts val="1916"/>
              </a:lnSpc>
            </a:pPr>
            <a:r>
              <a:rPr lang="en-US" sz="1388" spc="136">
                <a:solidFill>
                  <a:srgbClr val="231F20"/>
                </a:solidFill>
                <a:latin typeface="DM Sans"/>
              </a:rPr>
              <a:t>Q:</a:t>
            </a:r>
          </a:p>
          <a:p>
            <a:pPr algn="ctr">
              <a:lnSpc>
                <a:spcPts val="1916"/>
              </a:lnSpc>
              <a:spcBef>
                <a:spcPct val="0"/>
              </a:spcBef>
            </a:pPr>
            <a:r>
              <a:rPr lang="en-US" sz="1388" spc="136">
                <a:solidFill>
                  <a:srgbClr val="231F20"/>
                </a:solidFill>
                <a:latin typeface="DM Sans"/>
              </a:rPr>
              <a:t>A:</a:t>
            </a:r>
          </a:p>
        </p:txBody>
      </p:sp>
      <p:sp>
        <p:nvSpPr>
          <p:cNvPr name="TextBox 31" id="31"/>
          <p:cNvSpPr txBox="true"/>
          <p:nvPr/>
        </p:nvSpPr>
        <p:spPr>
          <a:xfrm rot="0">
            <a:off x="6219221" y="7607437"/>
            <a:ext cx="2904232" cy="1873237"/>
          </a:xfrm>
          <a:prstGeom prst="rect">
            <a:avLst/>
          </a:prstGeom>
        </p:spPr>
        <p:txBody>
          <a:bodyPr anchor="t" rtlCol="false" tIns="0" lIns="0" bIns="0" rIns="0">
            <a:spAutoFit/>
          </a:bodyPr>
          <a:lstStyle/>
          <a:p>
            <a:pPr algn="ctr">
              <a:lnSpc>
                <a:spcPts val="3205"/>
              </a:lnSpc>
            </a:pPr>
            <a:r>
              <a:rPr lang="en-US" sz="2322" spc="227">
                <a:solidFill>
                  <a:srgbClr val="231F20"/>
                </a:solidFill>
                <a:latin typeface="DM Sans Bold"/>
              </a:rPr>
              <a:t>Preprocess Data:</a:t>
            </a:r>
          </a:p>
          <a:p>
            <a:pPr algn="ctr" marL="458308" indent="-229154" lvl="1">
              <a:lnSpc>
                <a:spcPts val="2929"/>
              </a:lnSpc>
              <a:buFont typeface="Arial"/>
              <a:buChar char="•"/>
            </a:pPr>
            <a:r>
              <a:rPr lang="en-US" sz="2122" spc="208">
                <a:solidFill>
                  <a:srgbClr val="231F20"/>
                </a:solidFill>
                <a:latin typeface="DM Sans"/>
              </a:rPr>
              <a:t>Truncate Text</a:t>
            </a:r>
          </a:p>
          <a:p>
            <a:pPr algn="ctr" marL="458308" indent="-229154" lvl="1">
              <a:lnSpc>
                <a:spcPts val="2929"/>
              </a:lnSpc>
              <a:buFont typeface="Arial"/>
              <a:buChar char="•"/>
            </a:pPr>
            <a:r>
              <a:rPr lang="en-US" sz="2122" spc="208">
                <a:solidFill>
                  <a:srgbClr val="231F20"/>
                </a:solidFill>
                <a:latin typeface="DM Sans"/>
              </a:rPr>
              <a:t>Clean Text</a:t>
            </a:r>
          </a:p>
          <a:p>
            <a:pPr algn="ctr" marL="458308" indent="-229154" lvl="1">
              <a:lnSpc>
                <a:spcPts val="2929"/>
              </a:lnSpc>
              <a:buFont typeface="Arial"/>
              <a:buChar char="•"/>
            </a:pPr>
            <a:r>
              <a:rPr lang="en-US" sz="2122" spc="208">
                <a:solidFill>
                  <a:srgbClr val="231F20"/>
                </a:solidFill>
                <a:latin typeface="DM Sans"/>
              </a:rPr>
              <a:t>Add Markers</a:t>
            </a:r>
          </a:p>
          <a:p>
            <a:pPr algn="ctr" marL="458308" indent="-229154" lvl="1">
              <a:lnSpc>
                <a:spcPts val="2929"/>
              </a:lnSpc>
              <a:spcBef>
                <a:spcPct val="0"/>
              </a:spcBef>
              <a:buFont typeface="Arial"/>
              <a:buChar char="•"/>
            </a:pPr>
            <a:r>
              <a:rPr lang="en-US" sz="2122" spc="208">
                <a:solidFill>
                  <a:srgbClr val="231F20"/>
                </a:solidFill>
                <a:latin typeface="DM Sans"/>
              </a:rPr>
              <a:t>Tokenize</a:t>
            </a:r>
          </a:p>
        </p:txBody>
      </p:sp>
      <p:sp>
        <p:nvSpPr>
          <p:cNvPr name="TextBox 32" id="32"/>
          <p:cNvSpPr txBox="true"/>
          <p:nvPr/>
        </p:nvSpPr>
        <p:spPr>
          <a:xfrm rot="0">
            <a:off x="7643460" y="4694865"/>
            <a:ext cx="3190073" cy="385572"/>
          </a:xfrm>
          <a:prstGeom prst="rect">
            <a:avLst/>
          </a:prstGeom>
        </p:spPr>
        <p:txBody>
          <a:bodyPr anchor="t" rtlCol="false" tIns="0" lIns="0" bIns="0" rIns="0">
            <a:spAutoFit/>
          </a:bodyPr>
          <a:lstStyle/>
          <a:p>
            <a:pPr algn="ctr">
              <a:lnSpc>
                <a:spcPts val="3174"/>
              </a:lnSpc>
              <a:spcBef>
                <a:spcPct val="0"/>
              </a:spcBef>
            </a:pPr>
            <a:r>
              <a:rPr lang="en-US" sz="2300" spc="225">
                <a:solidFill>
                  <a:srgbClr val="231F20"/>
                </a:solidFill>
                <a:latin typeface="DM Sans"/>
              </a:rPr>
              <a:t>"[Q]: ____[A]:" </a:t>
            </a:r>
          </a:p>
        </p:txBody>
      </p:sp>
      <p:sp>
        <p:nvSpPr>
          <p:cNvPr name="TextBox 33" id="33"/>
          <p:cNvSpPr txBox="true"/>
          <p:nvPr/>
        </p:nvSpPr>
        <p:spPr>
          <a:xfrm rot="0">
            <a:off x="7643460" y="5791271"/>
            <a:ext cx="3190073" cy="385572"/>
          </a:xfrm>
          <a:prstGeom prst="rect">
            <a:avLst/>
          </a:prstGeom>
        </p:spPr>
        <p:txBody>
          <a:bodyPr anchor="t" rtlCol="false" tIns="0" lIns="0" bIns="0" rIns="0">
            <a:spAutoFit/>
          </a:bodyPr>
          <a:lstStyle/>
          <a:p>
            <a:pPr algn="ctr">
              <a:lnSpc>
                <a:spcPts val="3174"/>
              </a:lnSpc>
              <a:spcBef>
                <a:spcPct val="0"/>
              </a:spcBef>
            </a:pPr>
            <a:r>
              <a:rPr lang="en-US" sz="2300" spc="225">
                <a:solidFill>
                  <a:srgbClr val="231F20"/>
                </a:solidFill>
                <a:latin typeface="DM Sans"/>
              </a:rPr>
              <a:t>:</a:t>
            </a:r>
          </a:p>
        </p:txBody>
      </p:sp>
      <p:sp>
        <p:nvSpPr>
          <p:cNvPr name="TextBox 34" id="34"/>
          <p:cNvSpPr txBox="true"/>
          <p:nvPr/>
        </p:nvSpPr>
        <p:spPr>
          <a:xfrm rot="0">
            <a:off x="7643460" y="6147854"/>
            <a:ext cx="3190073" cy="385572"/>
          </a:xfrm>
          <a:prstGeom prst="rect">
            <a:avLst/>
          </a:prstGeom>
        </p:spPr>
        <p:txBody>
          <a:bodyPr anchor="t" rtlCol="false" tIns="0" lIns="0" bIns="0" rIns="0">
            <a:spAutoFit/>
          </a:bodyPr>
          <a:lstStyle/>
          <a:p>
            <a:pPr algn="ctr">
              <a:lnSpc>
                <a:spcPts val="3174"/>
              </a:lnSpc>
              <a:spcBef>
                <a:spcPct val="0"/>
              </a:spcBef>
            </a:pPr>
            <a:r>
              <a:rPr lang="en-US" sz="2300" spc="225">
                <a:solidFill>
                  <a:srgbClr val="231F20"/>
                </a:solidFill>
                <a:latin typeface="DM Sans"/>
              </a:rPr>
              <a:t>"[Q]: ____[A]:" </a:t>
            </a:r>
          </a:p>
        </p:txBody>
      </p:sp>
      <p:sp>
        <p:nvSpPr>
          <p:cNvPr name="AutoShape 35" id="35"/>
          <p:cNvSpPr/>
          <p:nvPr/>
        </p:nvSpPr>
        <p:spPr>
          <a:xfrm flipV="true">
            <a:off x="13395181" y="5496564"/>
            <a:ext cx="974127" cy="4764"/>
          </a:xfrm>
          <a:prstGeom prst="line">
            <a:avLst/>
          </a:prstGeom>
          <a:ln cap="flat" w="38100">
            <a:solidFill>
              <a:srgbClr val="000000"/>
            </a:solidFill>
            <a:prstDash val="solid"/>
            <a:headEnd type="none" len="sm" w="sm"/>
            <a:tailEnd type="triangle" len="med" w="lg"/>
          </a:ln>
        </p:spPr>
      </p:sp>
      <p:sp>
        <p:nvSpPr>
          <p:cNvPr name="TextBox 36" id="36"/>
          <p:cNvSpPr txBox="true"/>
          <p:nvPr/>
        </p:nvSpPr>
        <p:spPr>
          <a:xfrm rot="0">
            <a:off x="13882245" y="3363468"/>
            <a:ext cx="3190073" cy="385572"/>
          </a:xfrm>
          <a:prstGeom prst="rect">
            <a:avLst/>
          </a:prstGeom>
        </p:spPr>
        <p:txBody>
          <a:bodyPr anchor="t" rtlCol="false" tIns="0" lIns="0" bIns="0" rIns="0">
            <a:spAutoFit/>
          </a:bodyPr>
          <a:lstStyle/>
          <a:p>
            <a:pPr algn="ctr">
              <a:lnSpc>
                <a:spcPts val="3174"/>
              </a:lnSpc>
              <a:spcBef>
                <a:spcPct val="0"/>
              </a:spcBef>
            </a:pPr>
            <a:r>
              <a:rPr lang="en-US" sz="2300" spc="225">
                <a:solidFill>
                  <a:srgbClr val="231F20"/>
                </a:solidFill>
                <a:latin typeface="DM Sans"/>
              </a:rPr>
              <a:t>"[Q]: ____" </a:t>
            </a:r>
          </a:p>
        </p:txBody>
      </p:sp>
      <p:sp>
        <p:nvSpPr>
          <p:cNvPr name="AutoShape 37" id="37"/>
          <p:cNvSpPr/>
          <p:nvPr/>
        </p:nvSpPr>
        <p:spPr>
          <a:xfrm flipH="true">
            <a:off x="15467620" y="3777618"/>
            <a:ext cx="136" cy="550028"/>
          </a:xfrm>
          <a:prstGeom prst="line">
            <a:avLst/>
          </a:prstGeom>
          <a:ln cap="flat" w="38100">
            <a:solidFill>
              <a:srgbClr val="000000"/>
            </a:solidFill>
            <a:prstDash val="solid"/>
            <a:headEnd type="none" len="sm" w="sm"/>
            <a:tailEnd type="triangle" len="med" w="lg"/>
          </a:ln>
        </p:spPr>
      </p:sp>
      <p:sp>
        <p:nvSpPr>
          <p:cNvPr name="AutoShape 38" id="38"/>
          <p:cNvSpPr/>
          <p:nvPr/>
        </p:nvSpPr>
        <p:spPr>
          <a:xfrm flipH="true">
            <a:off x="15429384" y="6208214"/>
            <a:ext cx="136" cy="550028"/>
          </a:xfrm>
          <a:prstGeom prst="line">
            <a:avLst/>
          </a:prstGeom>
          <a:ln cap="flat" w="38100">
            <a:solidFill>
              <a:srgbClr val="000000"/>
            </a:solidFill>
            <a:prstDash val="solid"/>
            <a:headEnd type="none" len="sm" w="sm"/>
            <a:tailEnd type="triangle" len="med" w="lg"/>
          </a:ln>
        </p:spPr>
      </p:sp>
      <p:sp>
        <p:nvSpPr>
          <p:cNvPr name="TextBox 39" id="39"/>
          <p:cNvSpPr txBox="true"/>
          <p:nvPr/>
        </p:nvSpPr>
        <p:spPr>
          <a:xfrm rot="0">
            <a:off x="13910820" y="7018926"/>
            <a:ext cx="3190073" cy="385572"/>
          </a:xfrm>
          <a:prstGeom prst="rect">
            <a:avLst/>
          </a:prstGeom>
        </p:spPr>
        <p:txBody>
          <a:bodyPr anchor="t" rtlCol="false" tIns="0" lIns="0" bIns="0" rIns="0">
            <a:spAutoFit/>
          </a:bodyPr>
          <a:lstStyle/>
          <a:p>
            <a:pPr algn="ctr">
              <a:lnSpc>
                <a:spcPts val="3174"/>
              </a:lnSpc>
              <a:spcBef>
                <a:spcPct val="0"/>
              </a:spcBef>
            </a:pPr>
            <a:r>
              <a:rPr lang="en-US" sz="2300" spc="225">
                <a:solidFill>
                  <a:srgbClr val="231F20"/>
                </a:solidFill>
                <a:latin typeface="DM Sans"/>
              </a:rPr>
              <a:t>"[A]: ____" </a:t>
            </a:r>
          </a:p>
        </p:txBody>
      </p:sp>
      <p:sp>
        <p:nvSpPr>
          <p:cNvPr name="AutoShape 40" id="40"/>
          <p:cNvSpPr/>
          <p:nvPr/>
        </p:nvSpPr>
        <p:spPr>
          <a:xfrm flipV="true">
            <a:off x="7034660" y="5612179"/>
            <a:ext cx="974127" cy="4764"/>
          </a:xfrm>
          <a:prstGeom prst="line">
            <a:avLst/>
          </a:prstGeom>
          <a:ln cap="flat" w="38100">
            <a:solidFill>
              <a:srgbClr val="000000"/>
            </a:solidFill>
            <a:prstDash val="solid"/>
            <a:headEnd type="none" len="sm" w="sm"/>
            <a:tailEnd type="triangle" len="med" w="lg"/>
          </a:ln>
        </p:spPr>
      </p:sp>
      <p:sp>
        <p:nvSpPr>
          <p:cNvPr name="Freeform 41" id="41"/>
          <p:cNvSpPr/>
          <p:nvPr/>
        </p:nvSpPr>
        <p:spPr>
          <a:xfrm flipH="false" flipV="false" rot="887923">
            <a:off x="14585121" y="-4795266"/>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2" id="42"/>
          <p:cNvSpPr/>
          <p:nvPr/>
        </p:nvSpPr>
        <p:spPr>
          <a:xfrm flipH="false" flipV="false" rot="-4176364">
            <a:off x="-4260183" y="7258679"/>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995346" y="4345037"/>
            <a:ext cx="3381353" cy="2016467"/>
            <a:chOff x="0" y="0"/>
            <a:chExt cx="4508470" cy="2688622"/>
          </a:xfrm>
        </p:grpSpPr>
        <p:grpSp>
          <p:nvGrpSpPr>
            <p:cNvPr name="Group 6" id="6"/>
            <p:cNvGrpSpPr>
              <a:grpSpLocks noChangeAspect="true"/>
            </p:cNvGrpSpPr>
            <p:nvPr/>
          </p:nvGrpSpPr>
          <p:grpSpPr>
            <a:xfrm rot="0">
              <a:off x="0" y="0"/>
              <a:ext cx="4508470" cy="2688622"/>
              <a:chOff x="0" y="1111243"/>
              <a:chExt cx="10701296" cy="6381708"/>
            </a:xfrm>
          </p:grpSpPr>
          <p:sp>
            <p:nvSpPr>
              <p:cNvPr name="Freeform 7" id="7"/>
              <p:cNvSpPr/>
              <p:nvPr/>
            </p:nvSpPr>
            <p:spPr>
              <a:xfrm flipH="false" flipV="false" rot="0">
                <a:off x="0" y="3438689"/>
                <a:ext cx="1519426" cy="4054262"/>
              </a:xfrm>
              <a:custGeom>
                <a:avLst/>
                <a:gdLst/>
                <a:ahLst/>
                <a:cxnLst/>
                <a:rect r="r" b="b" t="t" l="l"/>
                <a:pathLst>
                  <a:path h="4054262" w="1519426">
                    <a:moveTo>
                      <a:pt x="0" y="4054262"/>
                    </a:moveTo>
                    <a:lnTo>
                      <a:pt x="0" y="121554"/>
                    </a:lnTo>
                    <a:lnTo>
                      <a:pt x="0" y="121554"/>
                    </a:lnTo>
                    <a:cubicBezTo>
                      <a:pt x="0" y="54422"/>
                      <a:pt x="54422" y="0"/>
                      <a:pt x="121554" y="0"/>
                    </a:cubicBezTo>
                    <a:lnTo>
                      <a:pt x="1397872" y="0"/>
                    </a:lnTo>
                    <a:cubicBezTo>
                      <a:pt x="1465004" y="0"/>
                      <a:pt x="1519426" y="54422"/>
                      <a:pt x="1519426" y="121554"/>
                    </a:cubicBezTo>
                    <a:lnTo>
                      <a:pt x="1519426" y="4054262"/>
                    </a:lnTo>
                    <a:close/>
                  </a:path>
                </a:pathLst>
              </a:custGeom>
              <a:solidFill>
                <a:srgbClr val="71B857"/>
              </a:solidFill>
            </p:spPr>
          </p:sp>
          <p:sp>
            <p:nvSpPr>
              <p:cNvPr name="Freeform 8" id="8"/>
              <p:cNvSpPr/>
              <p:nvPr/>
            </p:nvSpPr>
            <p:spPr>
              <a:xfrm flipH="false" flipV="false" rot="0">
                <a:off x="1530312" y="1111243"/>
                <a:ext cx="1519426" cy="6381709"/>
              </a:xfrm>
              <a:custGeom>
                <a:avLst/>
                <a:gdLst/>
                <a:ahLst/>
                <a:cxnLst/>
                <a:rect r="r" b="b" t="t" l="l"/>
                <a:pathLst>
                  <a:path h="6381709" w="1519426">
                    <a:moveTo>
                      <a:pt x="0" y="6381708"/>
                    </a:moveTo>
                    <a:lnTo>
                      <a:pt x="0" y="121554"/>
                    </a:lnTo>
                    <a:cubicBezTo>
                      <a:pt x="0" y="54421"/>
                      <a:pt x="54421" y="0"/>
                      <a:pt x="121554" y="0"/>
                    </a:cubicBezTo>
                    <a:lnTo>
                      <a:pt x="1397871" y="0"/>
                    </a:lnTo>
                    <a:cubicBezTo>
                      <a:pt x="1465004" y="0"/>
                      <a:pt x="1519425" y="54421"/>
                      <a:pt x="1519425" y="121554"/>
                    </a:cubicBezTo>
                    <a:lnTo>
                      <a:pt x="1519425" y="6381708"/>
                    </a:lnTo>
                    <a:close/>
                  </a:path>
                </a:pathLst>
              </a:custGeom>
              <a:solidFill>
                <a:srgbClr val="71B857"/>
              </a:solidFill>
            </p:spPr>
          </p:sp>
          <p:sp>
            <p:nvSpPr>
              <p:cNvPr name="Freeform 9" id="9"/>
              <p:cNvSpPr/>
              <p:nvPr/>
            </p:nvSpPr>
            <p:spPr>
              <a:xfrm flipH="false" flipV="false" rot="0">
                <a:off x="3060623" y="4715031"/>
                <a:ext cx="1519426" cy="2777920"/>
              </a:xfrm>
              <a:custGeom>
                <a:avLst/>
                <a:gdLst/>
                <a:ahLst/>
                <a:cxnLst/>
                <a:rect r="r" b="b" t="t" l="l"/>
                <a:pathLst>
                  <a:path h="2777920" w="1519426">
                    <a:moveTo>
                      <a:pt x="0" y="2777920"/>
                    </a:moveTo>
                    <a:lnTo>
                      <a:pt x="0" y="121554"/>
                    </a:lnTo>
                    <a:cubicBezTo>
                      <a:pt x="0" y="89316"/>
                      <a:pt x="12807" y="58398"/>
                      <a:pt x="35603" y="35602"/>
                    </a:cubicBezTo>
                    <a:cubicBezTo>
                      <a:pt x="58398" y="12806"/>
                      <a:pt x="89316" y="0"/>
                      <a:pt x="121554" y="0"/>
                    </a:cubicBezTo>
                    <a:lnTo>
                      <a:pt x="1397872" y="0"/>
                    </a:lnTo>
                    <a:cubicBezTo>
                      <a:pt x="1430110" y="0"/>
                      <a:pt x="1461028" y="12806"/>
                      <a:pt x="1483824" y="35602"/>
                    </a:cubicBezTo>
                    <a:cubicBezTo>
                      <a:pt x="1506620" y="58398"/>
                      <a:pt x="1519426" y="89316"/>
                      <a:pt x="1519426" y="121554"/>
                    </a:cubicBezTo>
                    <a:lnTo>
                      <a:pt x="1519426" y="2777920"/>
                    </a:lnTo>
                    <a:close/>
                  </a:path>
                </a:pathLst>
              </a:custGeom>
              <a:solidFill>
                <a:srgbClr val="71B857"/>
              </a:solidFill>
            </p:spPr>
          </p:sp>
          <p:sp>
            <p:nvSpPr>
              <p:cNvPr name="Freeform 10" id="10"/>
              <p:cNvSpPr/>
              <p:nvPr/>
            </p:nvSpPr>
            <p:spPr>
              <a:xfrm flipH="false" flipV="false" rot="0">
                <a:off x="4590935" y="6516925"/>
                <a:ext cx="1519426" cy="976026"/>
              </a:xfrm>
              <a:custGeom>
                <a:avLst/>
                <a:gdLst/>
                <a:ahLst/>
                <a:cxnLst/>
                <a:rect r="r" b="b" t="t" l="l"/>
                <a:pathLst>
                  <a:path h="976026" w="1519426">
                    <a:moveTo>
                      <a:pt x="0" y="976026"/>
                    </a:moveTo>
                    <a:lnTo>
                      <a:pt x="0" y="121554"/>
                    </a:lnTo>
                    <a:cubicBezTo>
                      <a:pt x="0" y="89316"/>
                      <a:pt x="12806" y="58398"/>
                      <a:pt x="35602" y="35602"/>
                    </a:cubicBezTo>
                    <a:cubicBezTo>
                      <a:pt x="58398" y="12806"/>
                      <a:pt x="89316" y="0"/>
                      <a:pt x="121554" y="0"/>
                    </a:cubicBezTo>
                    <a:lnTo>
                      <a:pt x="1397872" y="0"/>
                    </a:lnTo>
                    <a:cubicBezTo>
                      <a:pt x="1430110" y="0"/>
                      <a:pt x="1461028" y="12806"/>
                      <a:pt x="1483824" y="35602"/>
                    </a:cubicBezTo>
                    <a:cubicBezTo>
                      <a:pt x="1506620" y="58398"/>
                      <a:pt x="1519426" y="89316"/>
                      <a:pt x="1519426" y="121554"/>
                    </a:cubicBezTo>
                    <a:lnTo>
                      <a:pt x="1519426" y="976026"/>
                    </a:lnTo>
                    <a:close/>
                  </a:path>
                </a:pathLst>
              </a:custGeom>
              <a:solidFill>
                <a:srgbClr val="71B857"/>
              </a:solidFill>
            </p:spPr>
          </p:sp>
          <p:sp>
            <p:nvSpPr>
              <p:cNvPr name="Freeform 11" id="11"/>
              <p:cNvSpPr/>
              <p:nvPr/>
            </p:nvSpPr>
            <p:spPr>
              <a:xfrm flipH="false" flipV="false" rot="0">
                <a:off x="6121247" y="7267715"/>
                <a:ext cx="1519426" cy="225237"/>
              </a:xfrm>
              <a:custGeom>
                <a:avLst/>
                <a:gdLst/>
                <a:ahLst/>
                <a:cxnLst/>
                <a:rect r="r" b="b" t="t" l="l"/>
                <a:pathLst>
                  <a:path h="225237" w="1519426">
                    <a:moveTo>
                      <a:pt x="0" y="225236"/>
                    </a:moveTo>
                    <a:lnTo>
                      <a:pt x="0" y="121553"/>
                    </a:lnTo>
                    <a:cubicBezTo>
                      <a:pt x="0" y="54421"/>
                      <a:pt x="54421" y="0"/>
                      <a:pt x="121554" y="0"/>
                    </a:cubicBezTo>
                    <a:lnTo>
                      <a:pt x="1397872" y="0"/>
                    </a:lnTo>
                    <a:cubicBezTo>
                      <a:pt x="1465004" y="0"/>
                      <a:pt x="1519425" y="54421"/>
                      <a:pt x="1519425" y="121553"/>
                    </a:cubicBezTo>
                    <a:lnTo>
                      <a:pt x="1519425" y="225236"/>
                    </a:lnTo>
                    <a:close/>
                  </a:path>
                </a:pathLst>
              </a:custGeom>
              <a:solidFill>
                <a:srgbClr val="71B857"/>
              </a:solidFill>
            </p:spPr>
          </p:sp>
          <p:sp>
            <p:nvSpPr>
              <p:cNvPr name="Freeform 12" id="12"/>
              <p:cNvSpPr/>
              <p:nvPr/>
            </p:nvSpPr>
            <p:spPr>
              <a:xfrm flipH="false" flipV="false" rot="0">
                <a:off x="7651558" y="7417872"/>
                <a:ext cx="1519427" cy="75079"/>
              </a:xfrm>
              <a:custGeom>
                <a:avLst/>
                <a:gdLst/>
                <a:ahLst/>
                <a:cxnLst/>
                <a:rect r="r" b="b" t="t" l="l"/>
                <a:pathLst>
                  <a:path h="75079" w="1519427">
                    <a:moveTo>
                      <a:pt x="0" y="75079"/>
                    </a:moveTo>
                    <a:lnTo>
                      <a:pt x="0" y="75079"/>
                    </a:lnTo>
                    <a:cubicBezTo>
                      <a:pt x="0" y="47852"/>
                      <a:pt x="9141" y="21413"/>
                      <a:pt x="25959" y="0"/>
                    </a:cubicBezTo>
                    <a:lnTo>
                      <a:pt x="1493468" y="0"/>
                    </a:lnTo>
                    <a:cubicBezTo>
                      <a:pt x="1510285" y="21413"/>
                      <a:pt x="1519426" y="47852"/>
                      <a:pt x="1519426" y="75079"/>
                    </a:cubicBezTo>
                    <a:lnTo>
                      <a:pt x="1519426" y="75079"/>
                    </a:lnTo>
                    <a:close/>
                  </a:path>
                </a:pathLst>
              </a:custGeom>
              <a:solidFill>
                <a:srgbClr val="71B857"/>
              </a:solidFill>
            </p:spPr>
          </p:sp>
          <p:sp>
            <p:nvSpPr>
              <p:cNvPr name="Freeform 13" id="13"/>
              <p:cNvSpPr/>
              <p:nvPr/>
            </p:nvSpPr>
            <p:spPr>
              <a:xfrm flipH="false" flipV="false" rot="0">
                <a:off x="9181870" y="7417872"/>
                <a:ext cx="1519426" cy="75079"/>
              </a:xfrm>
              <a:custGeom>
                <a:avLst/>
                <a:gdLst/>
                <a:ahLst/>
                <a:cxnLst/>
                <a:rect r="r" b="b" t="t" l="l"/>
                <a:pathLst>
                  <a:path h="75079" w="1519426">
                    <a:moveTo>
                      <a:pt x="0" y="75079"/>
                    </a:moveTo>
                    <a:lnTo>
                      <a:pt x="0" y="75079"/>
                    </a:lnTo>
                    <a:cubicBezTo>
                      <a:pt x="0" y="47852"/>
                      <a:pt x="9141" y="21413"/>
                      <a:pt x="25958" y="0"/>
                    </a:cubicBezTo>
                    <a:lnTo>
                      <a:pt x="1493468" y="0"/>
                    </a:lnTo>
                    <a:cubicBezTo>
                      <a:pt x="1510284" y="21413"/>
                      <a:pt x="1519426" y="47852"/>
                      <a:pt x="1519426" y="75079"/>
                    </a:cubicBezTo>
                    <a:lnTo>
                      <a:pt x="1519426" y="75079"/>
                    </a:lnTo>
                    <a:close/>
                  </a:path>
                </a:pathLst>
              </a:custGeom>
              <a:solidFill>
                <a:srgbClr val="71B857"/>
              </a:solidFill>
            </p:spPr>
          </p:sp>
          <p:sp>
            <p:nvSpPr>
              <p:cNvPr name="Freeform 14" id="14"/>
              <p:cNvSpPr/>
              <p:nvPr/>
            </p:nvSpPr>
            <p:spPr>
              <a:xfrm flipH="false" flipV="false" rot="0">
                <a:off x="10712181" y="7492951"/>
                <a:ext cx="1519427" cy="0"/>
              </a:xfrm>
              <a:custGeom>
                <a:avLst/>
                <a:gdLst/>
                <a:ahLst/>
                <a:cxnLst/>
                <a:rect r="r" b="b" t="t" l="l"/>
                <a:pathLst>
                  <a:path h="0" w="1519427">
                    <a:moveTo>
                      <a:pt x="0" y="0"/>
                    </a:moveTo>
                    <a:lnTo>
                      <a:pt x="0" y="0"/>
                    </a:lnTo>
                    <a:lnTo>
                      <a:pt x="1519427" y="0"/>
                    </a:lnTo>
                    <a:lnTo>
                      <a:pt x="1519427" y="0"/>
                    </a:lnTo>
                    <a:close/>
                  </a:path>
                </a:pathLst>
              </a:custGeom>
              <a:solidFill>
                <a:srgbClr val="71B857"/>
              </a:solidFill>
            </p:spPr>
          </p:sp>
        </p:grpSp>
      </p:grpSp>
      <p:sp>
        <p:nvSpPr>
          <p:cNvPr name="Freeform 15" id="15"/>
          <p:cNvSpPr/>
          <p:nvPr/>
        </p:nvSpPr>
        <p:spPr>
          <a:xfrm flipH="false" flipV="false" rot="0">
            <a:off x="1995346" y="3226356"/>
            <a:ext cx="824268" cy="824268"/>
          </a:xfrm>
          <a:custGeom>
            <a:avLst/>
            <a:gdLst/>
            <a:ahLst/>
            <a:cxnLst/>
            <a:rect r="r" b="b" t="t" l="l"/>
            <a:pathLst>
              <a:path h="824268" w="824268">
                <a:moveTo>
                  <a:pt x="0" y="0"/>
                </a:moveTo>
                <a:lnTo>
                  <a:pt x="824269" y="0"/>
                </a:lnTo>
                <a:lnTo>
                  <a:pt x="824269" y="824269"/>
                </a:lnTo>
                <a:lnTo>
                  <a:pt x="0" y="824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60000">
            <a:off x="3004467" y="3053275"/>
            <a:ext cx="2707688" cy="1170432"/>
            <a:chOff x="0" y="0"/>
            <a:chExt cx="738369" cy="319169"/>
          </a:xfrm>
        </p:grpSpPr>
        <p:sp>
          <p:nvSpPr>
            <p:cNvPr name="Freeform 17" id="17"/>
            <p:cNvSpPr/>
            <p:nvPr/>
          </p:nvSpPr>
          <p:spPr>
            <a:xfrm flipH="false" flipV="false" rot="0">
              <a:off x="0" y="0"/>
              <a:ext cx="738369" cy="319169"/>
            </a:xfrm>
            <a:custGeom>
              <a:avLst/>
              <a:gdLst/>
              <a:ahLst/>
              <a:cxnLst/>
              <a:rect r="r" b="b" t="t" l="l"/>
              <a:pathLst>
                <a:path h="319169" w="738369">
                  <a:moveTo>
                    <a:pt x="0" y="0"/>
                  </a:moveTo>
                  <a:lnTo>
                    <a:pt x="738369" y="0"/>
                  </a:lnTo>
                  <a:lnTo>
                    <a:pt x="738369" y="319169"/>
                  </a:lnTo>
                  <a:lnTo>
                    <a:pt x="0" y="319169"/>
                  </a:lnTo>
                  <a:close/>
                </a:path>
              </a:pathLst>
            </a:custGeom>
            <a:solidFill>
              <a:srgbClr val="000000">
                <a:alpha val="0"/>
              </a:srgbClr>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nSpc>
                  <a:spcPts val="3449"/>
                </a:lnSpc>
              </a:pPr>
              <a:r>
                <a:rPr lang="en-US" sz="2499" spc="244">
                  <a:solidFill>
                    <a:srgbClr val="040506"/>
                  </a:solidFill>
                  <a:latin typeface="DM Sans Bold"/>
                </a:rPr>
                <a:t>MedQuAD Training set</a:t>
              </a:r>
            </a:p>
          </p:txBody>
        </p:sp>
      </p:grpSp>
      <p:grpSp>
        <p:nvGrpSpPr>
          <p:cNvPr name="Group 19" id="19"/>
          <p:cNvGrpSpPr/>
          <p:nvPr/>
        </p:nvGrpSpPr>
        <p:grpSpPr>
          <a:xfrm rot="0">
            <a:off x="4166744" y="4556148"/>
            <a:ext cx="3268834" cy="1594246"/>
            <a:chOff x="0" y="0"/>
            <a:chExt cx="891389" cy="434740"/>
          </a:xfrm>
        </p:grpSpPr>
        <p:sp>
          <p:nvSpPr>
            <p:cNvPr name="Freeform 20" id="20"/>
            <p:cNvSpPr/>
            <p:nvPr/>
          </p:nvSpPr>
          <p:spPr>
            <a:xfrm flipH="false" flipV="false" rot="0">
              <a:off x="0" y="0"/>
              <a:ext cx="891389" cy="434740"/>
            </a:xfrm>
            <a:custGeom>
              <a:avLst/>
              <a:gdLst/>
              <a:ahLst/>
              <a:cxnLst/>
              <a:rect r="r" b="b" t="t" l="l"/>
              <a:pathLst>
                <a:path h="434740" w="891389">
                  <a:moveTo>
                    <a:pt x="0" y="0"/>
                  </a:moveTo>
                  <a:lnTo>
                    <a:pt x="891389" y="0"/>
                  </a:lnTo>
                  <a:lnTo>
                    <a:pt x="891389" y="434740"/>
                  </a:lnTo>
                  <a:lnTo>
                    <a:pt x="0" y="434740"/>
                  </a:lnTo>
                  <a:close/>
                </a:path>
              </a:pathLst>
            </a:custGeom>
            <a:solidFill>
              <a:srgbClr val="000000">
                <a:alpha val="0"/>
              </a:srgbClr>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marL="410213" indent="-205106" lvl="1">
                <a:lnSpc>
                  <a:spcPts val="2622"/>
                </a:lnSpc>
                <a:buFont typeface="Arial"/>
                <a:buChar char="•"/>
              </a:pPr>
              <a:r>
                <a:rPr lang="en-US" sz="1900" spc="186">
                  <a:solidFill>
                    <a:srgbClr val="040506"/>
                  </a:solidFill>
                  <a:latin typeface="DM Sans Bold"/>
                </a:rPr>
                <a:t>Max: 4k tokens</a:t>
              </a:r>
            </a:p>
            <a:p>
              <a:pPr marL="410213" indent="-205106" lvl="1">
                <a:lnSpc>
                  <a:spcPts val="2622"/>
                </a:lnSpc>
                <a:buFont typeface="Arial"/>
                <a:buChar char="•"/>
              </a:pPr>
              <a:r>
                <a:rPr lang="en-US" sz="1900" spc="186">
                  <a:solidFill>
                    <a:srgbClr val="040506"/>
                  </a:solidFill>
                  <a:latin typeface="DM Sans Bold"/>
                </a:rPr>
                <a:t>Median: 270 tokens</a:t>
              </a:r>
            </a:p>
          </p:txBody>
        </p:sp>
      </p:grpSp>
      <p:grpSp>
        <p:nvGrpSpPr>
          <p:cNvPr name="Group 22" id="22"/>
          <p:cNvGrpSpPr/>
          <p:nvPr/>
        </p:nvGrpSpPr>
        <p:grpSpPr>
          <a:xfrm rot="0">
            <a:off x="9501911" y="4992015"/>
            <a:ext cx="966646" cy="722512"/>
            <a:chOff x="0" y="0"/>
            <a:chExt cx="812800" cy="607521"/>
          </a:xfrm>
        </p:grpSpPr>
        <p:sp>
          <p:nvSpPr>
            <p:cNvPr name="Freeform 23" id="23"/>
            <p:cNvSpPr/>
            <p:nvPr/>
          </p:nvSpPr>
          <p:spPr>
            <a:xfrm flipH="false" flipV="false" rot="0">
              <a:off x="0" y="0"/>
              <a:ext cx="812800" cy="607521"/>
            </a:xfrm>
            <a:custGeom>
              <a:avLst/>
              <a:gdLst/>
              <a:ahLst/>
              <a:cxnLst/>
              <a:rect r="r" b="b" t="t" l="l"/>
              <a:pathLst>
                <a:path h="607521" w="812800">
                  <a:moveTo>
                    <a:pt x="812800" y="303760"/>
                  </a:moveTo>
                  <a:lnTo>
                    <a:pt x="406400" y="0"/>
                  </a:lnTo>
                  <a:lnTo>
                    <a:pt x="406400" y="203200"/>
                  </a:lnTo>
                  <a:lnTo>
                    <a:pt x="0" y="203200"/>
                  </a:lnTo>
                  <a:lnTo>
                    <a:pt x="0" y="404321"/>
                  </a:lnTo>
                  <a:lnTo>
                    <a:pt x="406400" y="404321"/>
                  </a:lnTo>
                  <a:lnTo>
                    <a:pt x="406400" y="607521"/>
                  </a:lnTo>
                  <a:lnTo>
                    <a:pt x="812800" y="303760"/>
                  </a:lnTo>
                  <a:close/>
                </a:path>
              </a:pathLst>
            </a:custGeom>
            <a:solidFill>
              <a:srgbClr val="808080"/>
            </a:solidFill>
          </p:spPr>
        </p:sp>
        <p:sp>
          <p:nvSpPr>
            <p:cNvPr name="TextBox 24" id="24"/>
            <p:cNvSpPr txBox="true"/>
            <p:nvPr/>
          </p:nvSpPr>
          <p:spPr>
            <a:xfrm>
              <a:off x="0" y="165100"/>
              <a:ext cx="711200" cy="444500"/>
            </a:xfrm>
            <a:prstGeom prst="rect">
              <a:avLst/>
            </a:prstGeom>
          </p:spPr>
          <p:txBody>
            <a:bodyPr anchor="ctr" rtlCol="false" tIns="50800" lIns="50800" bIns="50800" rIns="50800"/>
            <a:lstStyle/>
            <a:p>
              <a:pPr algn="ctr">
                <a:lnSpc>
                  <a:spcPts val="2929"/>
                </a:lnSpc>
              </a:pPr>
            </a:p>
          </p:txBody>
        </p:sp>
      </p:grpSp>
      <p:grpSp>
        <p:nvGrpSpPr>
          <p:cNvPr name="Group 25" id="25"/>
          <p:cNvGrpSpPr/>
          <p:nvPr/>
        </p:nvGrpSpPr>
        <p:grpSpPr>
          <a:xfrm rot="0">
            <a:off x="10642745" y="4877478"/>
            <a:ext cx="5714249" cy="951586"/>
            <a:chOff x="0" y="0"/>
            <a:chExt cx="1558238" cy="259491"/>
          </a:xfrm>
        </p:grpSpPr>
        <p:sp>
          <p:nvSpPr>
            <p:cNvPr name="Freeform 26" id="26"/>
            <p:cNvSpPr/>
            <p:nvPr/>
          </p:nvSpPr>
          <p:spPr>
            <a:xfrm flipH="false" flipV="false" rot="0">
              <a:off x="0" y="0"/>
              <a:ext cx="1558238" cy="259491"/>
            </a:xfrm>
            <a:custGeom>
              <a:avLst/>
              <a:gdLst/>
              <a:ahLst/>
              <a:cxnLst/>
              <a:rect r="r" b="b" t="t" l="l"/>
              <a:pathLst>
                <a:path h="259491" w="1558238">
                  <a:moveTo>
                    <a:pt x="0" y="0"/>
                  </a:moveTo>
                  <a:lnTo>
                    <a:pt x="1558238" y="0"/>
                  </a:lnTo>
                  <a:lnTo>
                    <a:pt x="1558238" y="259491"/>
                  </a:lnTo>
                  <a:lnTo>
                    <a:pt x="0" y="259491"/>
                  </a:lnTo>
                  <a:close/>
                </a:path>
              </a:pathLst>
            </a:custGeom>
            <a:solidFill>
              <a:srgbClr val="000000">
                <a:alpha val="0"/>
              </a:srgbClr>
            </a:solidFill>
          </p:spPr>
        </p:sp>
        <p:sp>
          <p:nvSpPr>
            <p:cNvPr name="TextBox 27" id="27"/>
            <p:cNvSpPr txBox="true"/>
            <p:nvPr/>
          </p:nvSpPr>
          <p:spPr>
            <a:xfrm>
              <a:off x="0" y="-47625"/>
              <a:ext cx="812800" cy="860425"/>
            </a:xfrm>
            <a:prstGeom prst="rect">
              <a:avLst/>
            </a:prstGeom>
          </p:spPr>
          <p:txBody>
            <a:bodyPr anchor="ctr" rtlCol="false" tIns="50800" lIns="50800" bIns="50800" rIns="50800"/>
            <a:lstStyle/>
            <a:p>
              <a:pPr>
                <a:lnSpc>
                  <a:spcPts val="3311"/>
                </a:lnSpc>
              </a:pPr>
              <a:r>
                <a:rPr lang="en-US" sz="2400" spc="235">
                  <a:solidFill>
                    <a:srgbClr val="040506"/>
                  </a:solidFill>
                  <a:latin typeface="DM Sans Bold"/>
                </a:rPr>
                <a:t>Truncated at 300 tokens for training</a:t>
              </a:r>
            </a:p>
          </p:txBody>
        </p:sp>
      </p:grpSp>
      <p:grpSp>
        <p:nvGrpSpPr>
          <p:cNvPr name="Group 28" id="28"/>
          <p:cNvGrpSpPr/>
          <p:nvPr/>
        </p:nvGrpSpPr>
        <p:grpSpPr>
          <a:xfrm rot="60000">
            <a:off x="13534931" y="4266475"/>
            <a:ext cx="2208332" cy="532486"/>
            <a:chOff x="0" y="0"/>
            <a:chExt cx="602197" cy="145205"/>
          </a:xfrm>
        </p:grpSpPr>
        <p:sp>
          <p:nvSpPr>
            <p:cNvPr name="Freeform 29" id="29"/>
            <p:cNvSpPr/>
            <p:nvPr/>
          </p:nvSpPr>
          <p:spPr>
            <a:xfrm flipH="false" flipV="false" rot="0">
              <a:off x="0" y="0"/>
              <a:ext cx="602197" cy="145205"/>
            </a:xfrm>
            <a:custGeom>
              <a:avLst/>
              <a:gdLst/>
              <a:ahLst/>
              <a:cxnLst/>
              <a:rect r="r" b="b" t="t" l="l"/>
              <a:pathLst>
                <a:path h="145205" w="602197">
                  <a:moveTo>
                    <a:pt x="0" y="0"/>
                  </a:moveTo>
                  <a:lnTo>
                    <a:pt x="602197" y="0"/>
                  </a:lnTo>
                  <a:lnTo>
                    <a:pt x="602197" y="145205"/>
                  </a:lnTo>
                  <a:lnTo>
                    <a:pt x="0" y="145205"/>
                  </a:lnTo>
                  <a:close/>
                </a:path>
              </a:pathLst>
            </a:custGeom>
            <a:solidFill>
              <a:srgbClr val="000000">
                <a:alpha val="0"/>
              </a:srgbClr>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nSpc>
                  <a:spcPts val="3311"/>
                </a:lnSpc>
              </a:pPr>
              <a:r>
                <a:rPr lang="en-US" sz="2400" spc="235">
                  <a:solidFill>
                    <a:srgbClr val="3B82F6"/>
                  </a:solidFill>
                  <a:latin typeface="DM Sans Bold"/>
                </a:rPr>
                <a:t>Answer</a:t>
              </a:r>
            </a:p>
          </p:txBody>
        </p:sp>
      </p:grpSp>
      <p:sp>
        <p:nvSpPr>
          <p:cNvPr name="Freeform 31" id="31"/>
          <p:cNvSpPr/>
          <p:nvPr/>
        </p:nvSpPr>
        <p:spPr>
          <a:xfrm flipH="false" flipV="false" rot="0">
            <a:off x="12324398" y="4272319"/>
            <a:ext cx="369737" cy="369737"/>
          </a:xfrm>
          <a:custGeom>
            <a:avLst/>
            <a:gdLst/>
            <a:ahLst/>
            <a:cxnLst/>
            <a:rect r="r" b="b" t="t" l="l"/>
            <a:pathLst>
              <a:path h="369737" w="369737">
                <a:moveTo>
                  <a:pt x="0" y="0"/>
                </a:moveTo>
                <a:lnTo>
                  <a:pt x="369737" y="0"/>
                </a:lnTo>
                <a:lnTo>
                  <a:pt x="369737" y="369736"/>
                </a:lnTo>
                <a:lnTo>
                  <a:pt x="0" y="369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FINE-TUNING PROCESS</a:t>
            </a:r>
          </a:p>
        </p:txBody>
      </p:sp>
      <p:sp>
        <p:nvSpPr>
          <p:cNvPr name="TextBox 33" id="33"/>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METHODOLOGY</a:t>
            </a:r>
          </a:p>
        </p:txBody>
      </p:sp>
      <p:grpSp>
        <p:nvGrpSpPr>
          <p:cNvPr name="Group 34" id="34"/>
          <p:cNvGrpSpPr/>
          <p:nvPr/>
        </p:nvGrpSpPr>
        <p:grpSpPr>
          <a:xfrm rot="60000">
            <a:off x="10020154" y="4209519"/>
            <a:ext cx="1876696" cy="538274"/>
            <a:chOff x="0" y="0"/>
            <a:chExt cx="511762" cy="146784"/>
          </a:xfrm>
        </p:grpSpPr>
        <p:sp>
          <p:nvSpPr>
            <p:cNvPr name="Freeform 35" id="35"/>
            <p:cNvSpPr/>
            <p:nvPr/>
          </p:nvSpPr>
          <p:spPr>
            <a:xfrm flipH="false" flipV="false" rot="0">
              <a:off x="0" y="0"/>
              <a:ext cx="511762" cy="146784"/>
            </a:xfrm>
            <a:custGeom>
              <a:avLst/>
              <a:gdLst/>
              <a:ahLst/>
              <a:cxnLst/>
              <a:rect r="r" b="b" t="t" l="l"/>
              <a:pathLst>
                <a:path h="146784" w="511762">
                  <a:moveTo>
                    <a:pt x="0" y="0"/>
                  </a:moveTo>
                  <a:lnTo>
                    <a:pt x="511762" y="0"/>
                  </a:lnTo>
                  <a:lnTo>
                    <a:pt x="511762" y="146784"/>
                  </a:lnTo>
                  <a:lnTo>
                    <a:pt x="0" y="146784"/>
                  </a:lnTo>
                  <a:close/>
                </a:path>
              </a:pathLst>
            </a:custGeom>
            <a:solidFill>
              <a:srgbClr val="000000">
                <a:alpha val="0"/>
              </a:srgbClr>
            </a:solidFill>
          </p:spPr>
        </p:sp>
        <p:sp>
          <p:nvSpPr>
            <p:cNvPr name="TextBox 36" id="36"/>
            <p:cNvSpPr txBox="true"/>
            <p:nvPr/>
          </p:nvSpPr>
          <p:spPr>
            <a:xfrm>
              <a:off x="0" y="-47625"/>
              <a:ext cx="812800" cy="860425"/>
            </a:xfrm>
            <a:prstGeom prst="rect">
              <a:avLst/>
            </a:prstGeom>
          </p:spPr>
          <p:txBody>
            <a:bodyPr anchor="ctr" rtlCol="false" tIns="50800" lIns="50800" bIns="50800" rIns="50800"/>
            <a:lstStyle/>
            <a:p>
              <a:pPr>
                <a:lnSpc>
                  <a:spcPts val="3311"/>
                </a:lnSpc>
              </a:pPr>
              <a:r>
                <a:rPr lang="en-US" sz="2400" spc="235">
                  <a:solidFill>
                    <a:srgbClr val="E16251"/>
                  </a:solidFill>
                  <a:latin typeface="DM Sans Bold"/>
                </a:rPr>
                <a:t>Question</a:t>
              </a:r>
            </a:p>
          </p:txBody>
        </p:sp>
      </p:grpSp>
      <p:grpSp>
        <p:nvGrpSpPr>
          <p:cNvPr name="Group 37" id="37"/>
          <p:cNvGrpSpPr/>
          <p:nvPr/>
        </p:nvGrpSpPr>
        <p:grpSpPr>
          <a:xfrm rot="0">
            <a:off x="9144000" y="3300701"/>
            <a:ext cx="7570905" cy="646557"/>
            <a:chOff x="0" y="0"/>
            <a:chExt cx="2064535" cy="176312"/>
          </a:xfrm>
        </p:grpSpPr>
        <p:sp>
          <p:nvSpPr>
            <p:cNvPr name="Freeform 38" id="38"/>
            <p:cNvSpPr/>
            <p:nvPr/>
          </p:nvSpPr>
          <p:spPr>
            <a:xfrm flipH="false" flipV="false" rot="0">
              <a:off x="0" y="0"/>
              <a:ext cx="2064535" cy="176312"/>
            </a:xfrm>
            <a:custGeom>
              <a:avLst/>
              <a:gdLst/>
              <a:ahLst/>
              <a:cxnLst/>
              <a:rect r="r" b="b" t="t" l="l"/>
              <a:pathLst>
                <a:path h="176312" w="2064535">
                  <a:moveTo>
                    <a:pt x="0" y="0"/>
                  </a:moveTo>
                  <a:lnTo>
                    <a:pt x="2064535" y="0"/>
                  </a:lnTo>
                  <a:lnTo>
                    <a:pt x="2064535" y="176312"/>
                  </a:lnTo>
                  <a:lnTo>
                    <a:pt x="0" y="176312"/>
                  </a:lnTo>
                  <a:close/>
                </a:path>
              </a:pathLst>
            </a:custGeom>
            <a:solidFill>
              <a:srgbClr val="808080"/>
            </a:solidFill>
          </p:spPr>
        </p:sp>
        <p:sp>
          <p:nvSpPr>
            <p:cNvPr name="TextBox 39" id="39"/>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Bold"/>
                </a:rPr>
                <a:t>INPUT</a:t>
              </a:r>
            </a:p>
          </p:txBody>
        </p:sp>
      </p:grpSp>
      <p:sp>
        <p:nvSpPr>
          <p:cNvPr name="Freeform 40" id="40"/>
          <p:cNvSpPr/>
          <p:nvPr/>
        </p:nvSpPr>
        <p:spPr>
          <a:xfrm flipH="false" flipV="false" rot="887923">
            <a:off x="16249246" y="7640964"/>
            <a:ext cx="5520455" cy="5664646"/>
          </a:xfrm>
          <a:custGeom>
            <a:avLst/>
            <a:gdLst/>
            <a:ahLst/>
            <a:cxnLst/>
            <a:rect r="r" b="b" t="t" l="l"/>
            <a:pathLst>
              <a:path h="5664646" w="5520455">
                <a:moveTo>
                  <a:pt x="0" y="0"/>
                </a:moveTo>
                <a:lnTo>
                  <a:pt x="5520455" y="0"/>
                </a:lnTo>
                <a:lnTo>
                  <a:pt x="5520455" y="5664646"/>
                </a:lnTo>
                <a:lnTo>
                  <a:pt x="0" y="56646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1" id="41"/>
          <p:cNvGrpSpPr/>
          <p:nvPr/>
        </p:nvGrpSpPr>
        <p:grpSpPr>
          <a:xfrm rot="0">
            <a:off x="1870276" y="7911807"/>
            <a:ext cx="3381353" cy="2253226"/>
            <a:chOff x="0" y="0"/>
            <a:chExt cx="4508470" cy="3004301"/>
          </a:xfrm>
        </p:grpSpPr>
        <p:grpSp>
          <p:nvGrpSpPr>
            <p:cNvPr name="Group 42" id="42"/>
            <p:cNvGrpSpPr>
              <a:grpSpLocks noChangeAspect="true"/>
            </p:cNvGrpSpPr>
            <p:nvPr/>
          </p:nvGrpSpPr>
          <p:grpSpPr>
            <a:xfrm rot="0">
              <a:off x="0" y="0"/>
              <a:ext cx="4508470" cy="3004301"/>
              <a:chOff x="0" y="361948"/>
              <a:chExt cx="10701296" cy="7131004"/>
            </a:xfrm>
          </p:grpSpPr>
          <p:sp>
            <p:nvSpPr>
              <p:cNvPr name="Freeform 43" id="43"/>
              <p:cNvSpPr/>
              <p:nvPr/>
            </p:nvSpPr>
            <p:spPr>
              <a:xfrm flipH="false" flipV="false" rot="0">
                <a:off x="0" y="5616371"/>
                <a:ext cx="1519426" cy="1876580"/>
              </a:xfrm>
              <a:custGeom>
                <a:avLst/>
                <a:gdLst/>
                <a:ahLst/>
                <a:cxnLst/>
                <a:rect r="r" b="b" t="t" l="l"/>
                <a:pathLst>
                  <a:path h="1876580" w="1519426">
                    <a:moveTo>
                      <a:pt x="0" y="1876580"/>
                    </a:moveTo>
                    <a:lnTo>
                      <a:pt x="0" y="121554"/>
                    </a:lnTo>
                    <a:cubicBezTo>
                      <a:pt x="0" y="89316"/>
                      <a:pt x="12807" y="58399"/>
                      <a:pt x="35602" y="35603"/>
                    </a:cubicBezTo>
                    <a:cubicBezTo>
                      <a:pt x="58398" y="12807"/>
                      <a:pt x="89316" y="0"/>
                      <a:pt x="121554" y="0"/>
                    </a:cubicBezTo>
                    <a:lnTo>
                      <a:pt x="1397872" y="0"/>
                    </a:lnTo>
                    <a:cubicBezTo>
                      <a:pt x="1430110" y="0"/>
                      <a:pt x="1461028" y="12807"/>
                      <a:pt x="1483824" y="35603"/>
                    </a:cubicBezTo>
                    <a:cubicBezTo>
                      <a:pt x="1506619" y="58399"/>
                      <a:pt x="1519426" y="89316"/>
                      <a:pt x="1519426" y="121554"/>
                    </a:cubicBezTo>
                    <a:lnTo>
                      <a:pt x="1519426" y="1876580"/>
                    </a:lnTo>
                    <a:close/>
                  </a:path>
                </a:pathLst>
              </a:custGeom>
              <a:solidFill>
                <a:srgbClr val="71B857"/>
              </a:solidFill>
            </p:spPr>
          </p:sp>
          <p:sp>
            <p:nvSpPr>
              <p:cNvPr name="Freeform 44" id="44"/>
              <p:cNvSpPr/>
              <p:nvPr/>
            </p:nvSpPr>
            <p:spPr>
              <a:xfrm flipH="false" flipV="false" rot="0">
                <a:off x="1530312" y="361948"/>
                <a:ext cx="1519426" cy="7131004"/>
              </a:xfrm>
              <a:custGeom>
                <a:avLst/>
                <a:gdLst/>
                <a:ahLst/>
                <a:cxnLst/>
                <a:rect r="r" b="b" t="t" l="l"/>
                <a:pathLst>
                  <a:path h="7131004" w="1519426">
                    <a:moveTo>
                      <a:pt x="0" y="7131003"/>
                    </a:moveTo>
                    <a:lnTo>
                      <a:pt x="0" y="121554"/>
                    </a:lnTo>
                    <a:cubicBezTo>
                      <a:pt x="0" y="54421"/>
                      <a:pt x="54421" y="0"/>
                      <a:pt x="121554" y="0"/>
                    </a:cubicBezTo>
                    <a:lnTo>
                      <a:pt x="1397871" y="0"/>
                    </a:lnTo>
                    <a:cubicBezTo>
                      <a:pt x="1465004" y="0"/>
                      <a:pt x="1519425" y="54421"/>
                      <a:pt x="1519425" y="121554"/>
                    </a:cubicBezTo>
                    <a:lnTo>
                      <a:pt x="1519425" y="7131003"/>
                    </a:lnTo>
                    <a:close/>
                  </a:path>
                </a:pathLst>
              </a:custGeom>
              <a:solidFill>
                <a:srgbClr val="71B857"/>
              </a:solidFill>
            </p:spPr>
          </p:sp>
          <p:sp>
            <p:nvSpPr>
              <p:cNvPr name="Freeform 45" id="45"/>
              <p:cNvSpPr/>
              <p:nvPr/>
            </p:nvSpPr>
            <p:spPr>
              <a:xfrm flipH="false" flipV="false" rot="0">
                <a:off x="3060623" y="4040044"/>
                <a:ext cx="1519426" cy="3452907"/>
              </a:xfrm>
              <a:custGeom>
                <a:avLst/>
                <a:gdLst/>
                <a:ahLst/>
                <a:cxnLst/>
                <a:rect r="r" b="b" t="t" l="l"/>
                <a:pathLst>
                  <a:path h="3452907" w="1519426">
                    <a:moveTo>
                      <a:pt x="0" y="3452907"/>
                    </a:moveTo>
                    <a:lnTo>
                      <a:pt x="0" y="121554"/>
                    </a:lnTo>
                    <a:cubicBezTo>
                      <a:pt x="0" y="89316"/>
                      <a:pt x="12807" y="58398"/>
                      <a:pt x="35603" y="35603"/>
                    </a:cubicBezTo>
                    <a:cubicBezTo>
                      <a:pt x="58398" y="12807"/>
                      <a:pt x="89316" y="0"/>
                      <a:pt x="121554" y="0"/>
                    </a:cubicBezTo>
                    <a:lnTo>
                      <a:pt x="1397872" y="0"/>
                    </a:lnTo>
                    <a:cubicBezTo>
                      <a:pt x="1430110" y="0"/>
                      <a:pt x="1461028" y="12807"/>
                      <a:pt x="1483824" y="35603"/>
                    </a:cubicBezTo>
                    <a:cubicBezTo>
                      <a:pt x="1506620" y="58398"/>
                      <a:pt x="1519426" y="89316"/>
                      <a:pt x="1519426" y="121554"/>
                    </a:cubicBezTo>
                    <a:lnTo>
                      <a:pt x="1519426" y="3452907"/>
                    </a:lnTo>
                    <a:close/>
                  </a:path>
                </a:pathLst>
              </a:custGeom>
              <a:solidFill>
                <a:srgbClr val="71B857"/>
              </a:solidFill>
            </p:spPr>
          </p:sp>
          <p:sp>
            <p:nvSpPr>
              <p:cNvPr name="Freeform 46" id="46"/>
              <p:cNvSpPr/>
              <p:nvPr/>
            </p:nvSpPr>
            <p:spPr>
              <a:xfrm flipH="false" flipV="false" rot="0">
                <a:off x="4590935" y="5916624"/>
                <a:ext cx="1519426" cy="1576327"/>
              </a:xfrm>
              <a:custGeom>
                <a:avLst/>
                <a:gdLst/>
                <a:ahLst/>
                <a:cxnLst/>
                <a:rect r="r" b="b" t="t" l="l"/>
                <a:pathLst>
                  <a:path h="1576327" w="1519426">
                    <a:moveTo>
                      <a:pt x="0" y="1576327"/>
                    </a:moveTo>
                    <a:lnTo>
                      <a:pt x="0" y="121554"/>
                    </a:lnTo>
                    <a:cubicBezTo>
                      <a:pt x="0" y="54422"/>
                      <a:pt x="54422" y="0"/>
                      <a:pt x="121554" y="0"/>
                    </a:cubicBezTo>
                    <a:lnTo>
                      <a:pt x="1397872" y="0"/>
                    </a:lnTo>
                    <a:cubicBezTo>
                      <a:pt x="1465004" y="0"/>
                      <a:pt x="1519426" y="54422"/>
                      <a:pt x="1519426" y="121554"/>
                    </a:cubicBezTo>
                    <a:lnTo>
                      <a:pt x="1519426" y="1576327"/>
                    </a:lnTo>
                    <a:close/>
                  </a:path>
                </a:pathLst>
              </a:custGeom>
              <a:solidFill>
                <a:srgbClr val="71B857"/>
              </a:solidFill>
            </p:spPr>
          </p:sp>
          <p:sp>
            <p:nvSpPr>
              <p:cNvPr name="Freeform 47" id="47"/>
              <p:cNvSpPr/>
              <p:nvPr/>
            </p:nvSpPr>
            <p:spPr>
              <a:xfrm flipH="false" flipV="false" rot="0">
                <a:off x="6121247" y="7117635"/>
                <a:ext cx="1519426" cy="375316"/>
              </a:xfrm>
              <a:custGeom>
                <a:avLst/>
                <a:gdLst/>
                <a:ahLst/>
                <a:cxnLst/>
                <a:rect r="r" b="b" t="t" l="l"/>
                <a:pathLst>
                  <a:path h="375316" w="1519426">
                    <a:moveTo>
                      <a:pt x="0" y="375316"/>
                    </a:moveTo>
                    <a:lnTo>
                      <a:pt x="0" y="121554"/>
                    </a:lnTo>
                    <a:cubicBezTo>
                      <a:pt x="0" y="54422"/>
                      <a:pt x="54421" y="0"/>
                      <a:pt x="121554" y="0"/>
                    </a:cubicBezTo>
                    <a:lnTo>
                      <a:pt x="1397872" y="0"/>
                    </a:lnTo>
                    <a:cubicBezTo>
                      <a:pt x="1465004" y="0"/>
                      <a:pt x="1519425" y="54422"/>
                      <a:pt x="1519425" y="121554"/>
                    </a:cubicBezTo>
                    <a:lnTo>
                      <a:pt x="1519425" y="375316"/>
                    </a:lnTo>
                    <a:close/>
                  </a:path>
                </a:pathLst>
              </a:custGeom>
              <a:solidFill>
                <a:srgbClr val="71B857"/>
              </a:solidFill>
            </p:spPr>
          </p:sp>
          <p:sp>
            <p:nvSpPr>
              <p:cNvPr name="Freeform 48" id="48"/>
              <p:cNvSpPr/>
              <p:nvPr/>
            </p:nvSpPr>
            <p:spPr>
              <a:xfrm flipH="false" flipV="false" rot="0">
                <a:off x="7651558" y="7492951"/>
                <a:ext cx="1519427" cy="0"/>
              </a:xfrm>
              <a:custGeom>
                <a:avLst/>
                <a:gdLst/>
                <a:ahLst/>
                <a:cxnLst/>
                <a:rect r="r" b="b" t="t" l="l"/>
                <a:pathLst>
                  <a:path h="0" w="1519427">
                    <a:moveTo>
                      <a:pt x="0" y="0"/>
                    </a:moveTo>
                    <a:lnTo>
                      <a:pt x="0" y="0"/>
                    </a:lnTo>
                    <a:lnTo>
                      <a:pt x="1519426" y="0"/>
                    </a:lnTo>
                    <a:lnTo>
                      <a:pt x="1519426" y="0"/>
                    </a:lnTo>
                    <a:close/>
                  </a:path>
                </a:pathLst>
              </a:custGeom>
              <a:solidFill>
                <a:srgbClr val="71B857"/>
              </a:solidFill>
            </p:spPr>
          </p:sp>
          <p:sp>
            <p:nvSpPr>
              <p:cNvPr name="Freeform 49" id="49"/>
              <p:cNvSpPr/>
              <p:nvPr/>
            </p:nvSpPr>
            <p:spPr>
              <a:xfrm flipH="false" flipV="false" rot="0">
                <a:off x="9181870" y="7342825"/>
                <a:ext cx="1519426" cy="150126"/>
              </a:xfrm>
              <a:custGeom>
                <a:avLst/>
                <a:gdLst/>
                <a:ahLst/>
                <a:cxnLst/>
                <a:rect r="r" b="b" t="t" l="l"/>
                <a:pathLst>
                  <a:path h="150126" w="1519426">
                    <a:moveTo>
                      <a:pt x="0" y="150126"/>
                    </a:moveTo>
                    <a:lnTo>
                      <a:pt x="0" y="121553"/>
                    </a:lnTo>
                    <a:cubicBezTo>
                      <a:pt x="0" y="54421"/>
                      <a:pt x="54421" y="0"/>
                      <a:pt x="121554" y="0"/>
                    </a:cubicBezTo>
                    <a:lnTo>
                      <a:pt x="1397872" y="0"/>
                    </a:lnTo>
                    <a:cubicBezTo>
                      <a:pt x="1465004" y="0"/>
                      <a:pt x="1519426" y="54421"/>
                      <a:pt x="1519426" y="121553"/>
                    </a:cubicBezTo>
                    <a:lnTo>
                      <a:pt x="1519426" y="150126"/>
                    </a:lnTo>
                    <a:close/>
                  </a:path>
                </a:pathLst>
              </a:custGeom>
              <a:solidFill>
                <a:srgbClr val="71B857"/>
              </a:solidFill>
            </p:spPr>
          </p:sp>
          <p:sp>
            <p:nvSpPr>
              <p:cNvPr name="Freeform 50" id="50"/>
              <p:cNvSpPr/>
              <p:nvPr/>
            </p:nvSpPr>
            <p:spPr>
              <a:xfrm flipH="false" flipV="false" rot="0">
                <a:off x="10712181" y="7492951"/>
                <a:ext cx="1519427" cy="0"/>
              </a:xfrm>
              <a:custGeom>
                <a:avLst/>
                <a:gdLst/>
                <a:ahLst/>
                <a:cxnLst/>
                <a:rect r="r" b="b" t="t" l="l"/>
                <a:pathLst>
                  <a:path h="0" w="1519427">
                    <a:moveTo>
                      <a:pt x="0" y="0"/>
                    </a:moveTo>
                    <a:lnTo>
                      <a:pt x="0" y="0"/>
                    </a:lnTo>
                    <a:lnTo>
                      <a:pt x="1519427" y="0"/>
                    </a:lnTo>
                    <a:lnTo>
                      <a:pt x="1519427" y="0"/>
                    </a:lnTo>
                    <a:close/>
                  </a:path>
                </a:pathLst>
              </a:custGeom>
              <a:solidFill>
                <a:srgbClr val="71B857"/>
              </a:solidFill>
            </p:spPr>
          </p:sp>
        </p:grpSp>
      </p:grpSp>
      <p:sp>
        <p:nvSpPr>
          <p:cNvPr name="Freeform 51" id="51"/>
          <p:cNvSpPr/>
          <p:nvPr/>
        </p:nvSpPr>
        <p:spPr>
          <a:xfrm flipH="false" flipV="false" rot="0">
            <a:off x="1870276" y="7029885"/>
            <a:ext cx="824268" cy="824268"/>
          </a:xfrm>
          <a:custGeom>
            <a:avLst/>
            <a:gdLst/>
            <a:ahLst/>
            <a:cxnLst/>
            <a:rect r="r" b="b" t="t" l="l"/>
            <a:pathLst>
              <a:path h="824268" w="824268">
                <a:moveTo>
                  <a:pt x="0" y="0"/>
                </a:moveTo>
                <a:lnTo>
                  <a:pt x="824268" y="0"/>
                </a:lnTo>
                <a:lnTo>
                  <a:pt x="824268" y="824269"/>
                </a:lnTo>
                <a:lnTo>
                  <a:pt x="0" y="8242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2" id="52"/>
          <p:cNvGrpSpPr/>
          <p:nvPr/>
        </p:nvGrpSpPr>
        <p:grpSpPr>
          <a:xfrm rot="0">
            <a:off x="2879397" y="6856804"/>
            <a:ext cx="2707688" cy="1170432"/>
            <a:chOff x="0" y="0"/>
            <a:chExt cx="738369" cy="319169"/>
          </a:xfrm>
        </p:grpSpPr>
        <p:sp>
          <p:nvSpPr>
            <p:cNvPr name="Freeform 53" id="53"/>
            <p:cNvSpPr/>
            <p:nvPr/>
          </p:nvSpPr>
          <p:spPr>
            <a:xfrm flipH="false" flipV="false" rot="0">
              <a:off x="0" y="0"/>
              <a:ext cx="738369" cy="319169"/>
            </a:xfrm>
            <a:custGeom>
              <a:avLst/>
              <a:gdLst/>
              <a:ahLst/>
              <a:cxnLst/>
              <a:rect r="r" b="b" t="t" l="l"/>
              <a:pathLst>
                <a:path h="319169" w="738369">
                  <a:moveTo>
                    <a:pt x="0" y="0"/>
                  </a:moveTo>
                  <a:lnTo>
                    <a:pt x="738369" y="0"/>
                  </a:lnTo>
                  <a:lnTo>
                    <a:pt x="738369" y="319169"/>
                  </a:lnTo>
                  <a:lnTo>
                    <a:pt x="0" y="319169"/>
                  </a:lnTo>
                  <a:close/>
                </a:path>
              </a:pathLst>
            </a:custGeom>
            <a:solidFill>
              <a:srgbClr val="000000">
                <a:alpha val="0"/>
              </a:srgbClr>
            </a:solidFill>
          </p:spPr>
        </p:sp>
        <p:sp>
          <p:nvSpPr>
            <p:cNvPr name="TextBox 54" id="54"/>
            <p:cNvSpPr txBox="true"/>
            <p:nvPr/>
          </p:nvSpPr>
          <p:spPr>
            <a:xfrm>
              <a:off x="0" y="-47625"/>
              <a:ext cx="812800" cy="860425"/>
            </a:xfrm>
            <a:prstGeom prst="rect">
              <a:avLst/>
            </a:prstGeom>
          </p:spPr>
          <p:txBody>
            <a:bodyPr anchor="ctr" rtlCol="false" tIns="50800" lIns="50800" bIns="50800" rIns="50800"/>
            <a:lstStyle/>
            <a:p>
              <a:pPr>
                <a:lnSpc>
                  <a:spcPts val="3449"/>
                </a:lnSpc>
              </a:pPr>
              <a:r>
                <a:rPr lang="en-US" sz="2499" spc="244">
                  <a:solidFill>
                    <a:srgbClr val="040506"/>
                  </a:solidFill>
                  <a:latin typeface="DM Sans Bold"/>
                </a:rPr>
                <a:t>iCliniq Training set</a:t>
              </a:r>
            </a:p>
          </p:txBody>
        </p:sp>
      </p:grpSp>
      <p:grpSp>
        <p:nvGrpSpPr>
          <p:cNvPr name="Group 55" id="55"/>
          <p:cNvGrpSpPr/>
          <p:nvPr/>
        </p:nvGrpSpPr>
        <p:grpSpPr>
          <a:xfrm rot="0">
            <a:off x="4166744" y="8205214"/>
            <a:ext cx="3110838" cy="1594246"/>
            <a:chOff x="0" y="0"/>
            <a:chExt cx="848305" cy="434740"/>
          </a:xfrm>
        </p:grpSpPr>
        <p:sp>
          <p:nvSpPr>
            <p:cNvPr name="Freeform 56" id="56"/>
            <p:cNvSpPr/>
            <p:nvPr/>
          </p:nvSpPr>
          <p:spPr>
            <a:xfrm flipH="false" flipV="false" rot="0">
              <a:off x="0" y="0"/>
              <a:ext cx="848305" cy="434740"/>
            </a:xfrm>
            <a:custGeom>
              <a:avLst/>
              <a:gdLst/>
              <a:ahLst/>
              <a:cxnLst/>
              <a:rect r="r" b="b" t="t" l="l"/>
              <a:pathLst>
                <a:path h="434740" w="848305">
                  <a:moveTo>
                    <a:pt x="0" y="0"/>
                  </a:moveTo>
                  <a:lnTo>
                    <a:pt x="848305" y="0"/>
                  </a:lnTo>
                  <a:lnTo>
                    <a:pt x="848305" y="434740"/>
                  </a:lnTo>
                  <a:lnTo>
                    <a:pt x="0" y="434740"/>
                  </a:lnTo>
                  <a:close/>
                </a:path>
              </a:pathLst>
            </a:custGeom>
            <a:solidFill>
              <a:srgbClr val="000000">
                <a:alpha val="0"/>
              </a:srgbClr>
            </a:solidFill>
          </p:spPr>
        </p:sp>
        <p:sp>
          <p:nvSpPr>
            <p:cNvPr name="TextBox 57" id="57"/>
            <p:cNvSpPr txBox="true"/>
            <p:nvPr/>
          </p:nvSpPr>
          <p:spPr>
            <a:xfrm>
              <a:off x="0" y="-38100"/>
              <a:ext cx="812800" cy="850900"/>
            </a:xfrm>
            <a:prstGeom prst="rect">
              <a:avLst/>
            </a:prstGeom>
          </p:spPr>
          <p:txBody>
            <a:bodyPr anchor="ctr" rtlCol="false" tIns="50800" lIns="50800" bIns="50800" rIns="50800"/>
            <a:lstStyle/>
            <a:p>
              <a:pPr marL="410213" indent="-205106" lvl="1">
                <a:lnSpc>
                  <a:spcPts val="2622"/>
                </a:lnSpc>
                <a:buFont typeface="Arial"/>
                <a:buChar char="•"/>
              </a:pPr>
              <a:r>
                <a:rPr lang="en-US" sz="1900" spc="186">
                  <a:solidFill>
                    <a:srgbClr val="040506"/>
                  </a:solidFill>
                  <a:latin typeface="DM Sans Bold"/>
                </a:rPr>
                <a:t>Max: 1.7k tokens</a:t>
              </a:r>
            </a:p>
            <a:p>
              <a:pPr marL="410213" indent="-205106" lvl="1">
                <a:lnSpc>
                  <a:spcPts val="2622"/>
                </a:lnSpc>
                <a:buFont typeface="Arial"/>
                <a:buChar char="•"/>
              </a:pPr>
              <a:r>
                <a:rPr lang="en-US" sz="1900" spc="186">
                  <a:solidFill>
                    <a:srgbClr val="040506"/>
                  </a:solidFill>
                  <a:latin typeface="DM Sans Bold"/>
                </a:rPr>
                <a:t>Median: 93 tokens</a:t>
              </a:r>
            </a:p>
          </p:txBody>
        </p:sp>
      </p:grpSp>
      <p:grpSp>
        <p:nvGrpSpPr>
          <p:cNvPr name="Group 58" id="58"/>
          <p:cNvGrpSpPr/>
          <p:nvPr/>
        </p:nvGrpSpPr>
        <p:grpSpPr>
          <a:xfrm rot="0">
            <a:off x="9144506" y="9023503"/>
            <a:ext cx="966646" cy="722512"/>
            <a:chOff x="0" y="0"/>
            <a:chExt cx="812800" cy="607521"/>
          </a:xfrm>
        </p:grpSpPr>
        <p:sp>
          <p:nvSpPr>
            <p:cNvPr name="Freeform 59" id="59"/>
            <p:cNvSpPr/>
            <p:nvPr/>
          </p:nvSpPr>
          <p:spPr>
            <a:xfrm flipH="false" flipV="false" rot="0">
              <a:off x="0" y="0"/>
              <a:ext cx="812800" cy="607521"/>
            </a:xfrm>
            <a:custGeom>
              <a:avLst/>
              <a:gdLst/>
              <a:ahLst/>
              <a:cxnLst/>
              <a:rect r="r" b="b" t="t" l="l"/>
              <a:pathLst>
                <a:path h="607521" w="812800">
                  <a:moveTo>
                    <a:pt x="812800" y="303760"/>
                  </a:moveTo>
                  <a:lnTo>
                    <a:pt x="406400" y="0"/>
                  </a:lnTo>
                  <a:lnTo>
                    <a:pt x="406400" y="203200"/>
                  </a:lnTo>
                  <a:lnTo>
                    <a:pt x="0" y="203200"/>
                  </a:lnTo>
                  <a:lnTo>
                    <a:pt x="0" y="404321"/>
                  </a:lnTo>
                  <a:lnTo>
                    <a:pt x="406400" y="404321"/>
                  </a:lnTo>
                  <a:lnTo>
                    <a:pt x="406400" y="607521"/>
                  </a:lnTo>
                  <a:lnTo>
                    <a:pt x="812800" y="303760"/>
                  </a:lnTo>
                  <a:close/>
                </a:path>
              </a:pathLst>
            </a:custGeom>
            <a:solidFill>
              <a:srgbClr val="808080"/>
            </a:solidFill>
          </p:spPr>
        </p:sp>
        <p:sp>
          <p:nvSpPr>
            <p:cNvPr name="TextBox 60" id="60"/>
            <p:cNvSpPr txBox="true"/>
            <p:nvPr/>
          </p:nvSpPr>
          <p:spPr>
            <a:xfrm>
              <a:off x="0" y="165100"/>
              <a:ext cx="711200" cy="444500"/>
            </a:xfrm>
            <a:prstGeom prst="rect">
              <a:avLst/>
            </a:prstGeom>
          </p:spPr>
          <p:txBody>
            <a:bodyPr anchor="ctr" rtlCol="false" tIns="50800" lIns="50800" bIns="50800" rIns="50800"/>
            <a:lstStyle/>
            <a:p>
              <a:pPr algn="ctr">
                <a:lnSpc>
                  <a:spcPts val="2929"/>
                </a:lnSpc>
              </a:pPr>
            </a:p>
          </p:txBody>
        </p:sp>
      </p:grpSp>
      <p:grpSp>
        <p:nvGrpSpPr>
          <p:cNvPr name="Group 61" id="61"/>
          <p:cNvGrpSpPr/>
          <p:nvPr/>
        </p:nvGrpSpPr>
        <p:grpSpPr>
          <a:xfrm rot="0">
            <a:off x="10327495" y="9002337"/>
            <a:ext cx="5714249" cy="951586"/>
            <a:chOff x="0" y="0"/>
            <a:chExt cx="1558238" cy="259491"/>
          </a:xfrm>
        </p:grpSpPr>
        <p:sp>
          <p:nvSpPr>
            <p:cNvPr name="Freeform 62" id="62"/>
            <p:cNvSpPr/>
            <p:nvPr/>
          </p:nvSpPr>
          <p:spPr>
            <a:xfrm flipH="false" flipV="false" rot="0">
              <a:off x="0" y="0"/>
              <a:ext cx="1558238" cy="259491"/>
            </a:xfrm>
            <a:custGeom>
              <a:avLst/>
              <a:gdLst/>
              <a:ahLst/>
              <a:cxnLst/>
              <a:rect r="r" b="b" t="t" l="l"/>
              <a:pathLst>
                <a:path h="259491" w="1558238">
                  <a:moveTo>
                    <a:pt x="0" y="0"/>
                  </a:moveTo>
                  <a:lnTo>
                    <a:pt x="1558238" y="0"/>
                  </a:lnTo>
                  <a:lnTo>
                    <a:pt x="1558238" y="259491"/>
                  </a:lnTo>
                  <a:lnTo>
                    <a:pt x="0" y="259491"/>
                  </a:lnTo>
                  <a:close/>
                </a:path>
              </a:pathLst>
            </a:custGeom>
            <a:solidFill>
              <a:srgbClr val="000000">
                <a:alpha val="0"/>
              </a:srgbClr>
            </a:solidFill>
          </p:spPr>
        </p:sp>
        <p:sp>
          <p:nvSpPr>
            <p:cNvPr name="TextBox 63" id="63"/>
            <p:cNvSpPr txBox="true"/>
            <p:nvPr/>
          </p:nvSpPr>
          <p:spPr>
            <a:xfrm>
              <a:off x="0" y="-47625"/>
              <a:ext cx="812800" cy="860425"/>
            </a:xfrm>
            <a:prstGeom prst="rect">
              <a:avLst/>
            </a:prstGeom>
          </p:spPr>
          <p:txBody>
            <a:bodyPr anchor="ctr" rtlCol="false" tIns="50800" lIns="50800" bIns="50800" rIns="50800"/>
            <a:lstStyle/>
            <a:p>
              <a:pPr>
                <a:lnSpc>
                  <a:spcPts val="3311"/>
                </a:lnSpc>
              </a:pPr>
              <a:r>
                <a:rPr lang="en-US" sz="2400" spc="235">
                  <a:solidFill>
                    <a:srgbClr val="040506"/>
                  </a:solidFill>
                  <a:latin typeface="DM Sans Bold"/>
                </a:rPr>
                <a:t>Truncated at 150 tokens for training</a:t>
              </a:r>
            </a:p>
          </p:txBody>
        </p:sp>
      </p:grpSp>
      <p:grpSp>
        <p:nvGrpSpPr>
          <p:cNvPr name="Group 64" id="64"/>
          <p:cNvGrpSpPr/>
          <p:nvPr/>
        </p:nvGrpSpPr>
        <p:grpSpPr>
          <a:xfrm rot="0">
            <a:off x="13336211" y="8174982"/>
            <a:ext cx="2208332" cy="532486"/>
            <a:chOff x="0" y="0"/>
            <a:chExt cx="602197" cy="145205"/>
          </a:xfrm>
        </p:grpSpPr>
        <p:sp>
          <p:nvSpPr>
            <p:cNvPr name="Freeform 65" id="65"/>
            <p:cNvSpPr/>
            <p:nvPr/>
          </p:nvSpPr>
          <p:spPr>
            <a:xfrm flipH="false" flipV="false" rot="0">
              <a:off x="0" y="0"/>
              <a:ext cx="602197" cy="145205"/>
            </a:xfrm>
            <a:custGeom>
              <a:avLst/>
              <a:gdLst/>
              <a:ahLst/>
              <a:cxnLst/>
              <a:rect r="r" b="b" t="t" l="l"/>
              <a:pathLst>
                <a:path h="145205" w="602197">
                  <a:moveTo>
                    <a:pt x="0" y="0"/>
                  </a:moveTo>
                  <a:lnTo>
                    <a:pt x="602197" y="0"/>
                  </a:lnTo>
                  <a:lnTo>
                    <a:pt x="602197" y="145205"/>
                  </a:lnTo>
                  <a:lnTo>
                    <a:pt x="0" y="145205"/>
                  </a:lnTo>
                  <a:close/>
                </a:path>
              </a:pathLst>
            </a:custGeom>
            <a:solidFill>
              <a:srgbClr val="000000">
                <a:alpha val="0"/>
              </a:srgbClr>
            </a:solidFill>
          </p:spPr>
        </p:sp>
        <p:sp>
          <p:nvSpPr>
            <p:cNvPr name="TextBox 66" id="66"/>
            <p:cNvSpPr txBox="true"/>
            <p:nvPr/>
          </p:nvSpPr>
          <p:spPr>
            <a:xfrm>
              <a:off x="0" y="-47625"/>
              <a:ext cx="812800" cy="860425"/>
            </a:xfrm>
            <a:prstGeom prst="rect">
              <a:avLst/>
            </a:prstGeom>
          </p:spPr>
          <p:txBody>
            <a:bodyPr anchor="ctr" rtlCol="false" tIns="50800" lIns="50800" bIns="50800" rIns="50800"/>
            <a:lstStyle/>
            <a:p>
              <a:pPr>
                <a:lnSpc>
                  <a:spcPts val="3311"/>
                </a:lnSpc>
              </a:pPr>
              <a:r>
                <a:rPr lang="en-US" sz="2400" spc="235">
                  <a:solidFill>
                    <a:srgbClr val="3B82F6"/>
                  </a:solidFill>
                  <a:latin typeface="DM Sans Bold"/>
                </a:rPr>
                <a:t>Answer</a:t>
              </a:r>
            </a:p>
          </p:txBody>
        </p:sp>
      </p:grpSp>
      <p:sp>
        <p:nvSpPr>
          <p:cNvPr name="Freeform 67" id="67"/>
          <p:cNvSpPr/>
          <p:nvPr/>
        </p:nvSpPr>
        <p:spPr>
          <a:xfrm flipH="false" flipV="false" rot="0">
            <a:off x="12324398" y="8326917"/>
            <a:ext cx="369737" cy="369737"/>
          </a:xfrm>
          <a:custGeom>
            <a:avLst/>
            <a:gdLst/>
            <a:ahLst/>
            <a:cxnLst/>
            <a:rect r="r" b="b" t="t" l="l"/>
            <a:pathLst>
              <a:path h="369737" w="369737">
                <a:moveTo>
                  <a:pt x="0" y="0"/>
                </a:moveTo>
                <a:lnTo>
                  <a:pt x="369737" y="0"/>
                </a:lnTo>
                <a:lnTo>
                  <a:pt x="369737" y="369737"/>
                </a:lnTo>
                <a:lnTo>
                  <a:pt x="0" y="3697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8" id="68"/>
          <p:cNvGrpSpPr/>
          <p:nvPr/>
        </p:nvGrpSpPr>
        <p:grpSpPr>
          <a:xfrm rot="0">
            <a:off x="10020154" y="8135364"/>
            <a:ext cx="1876696" cy="538274"/>
            <a:chOff x="0" y="0"/>
            <a:chExt cx="511762" cy="146784"/>
          </a:xfrm>
        </p:grpSpPr>
        <p:sp>
          <p:nvSpPr>
            <p:cNvPr name="Freeform 69" id="69"/>
            <p:cNvSpPr/>
            <p:nvPr/>
          </p:nvSpPr>
          <p:spPr>
            <a:xfrm flipH="false" flipV="false" rot="0">
              <a:off x="0" y="0"/>
              <a:ext cx="511762" cy="146784"/>
            </a:xfrm>
            <a:custGeom>
              <a:avLst/>
              <a:gdLst/>
              <a:ahLst/>
              <a:cxnLst/>
              <a:rect r="r" b="b" t="t" l="l"/>
              <a:pathLst>
                <a:path h="146784" w="511762">
                  <a:moveTo>
                    <a:pt x="0" y="0"/>
                  </a:moveTo>
                  <a:lnTo>
                    <a:pt x="511762" y="0"/>
                  </a:lnTo>
                  <a:lnTo>
                    <a:pt x="511762" y="146784"/>
                  </a:lnTo>
                  <a:lnTo>
                    <a:pt x="0" y="146784"/>
                  </a:lnTo>
                  <a:close/>
                </a:path>
              </a:pathLst>
            </a:custGeom>
            <a:solidFill>
              <a:srgbClr val="000000">
                <a:alpha val="0"/>
              </a:srgbClr>
            </a:solidFill>
          </p:spPr>
        </p:sp>
        <p:sp>
          <p:nvSpPr>
            <p:cNvPr name="TextBox 70" id="70"/>
            <p:cNvSpPr txBox="true"/>
            <p:nvPr/>
          </p:nvSpPr>
          <p:spPr>
            <a:xfrm>
              <a:off x="0" y="-47625"/>
              <a:ext cx="812800" cy="860425"/>
            </a:xfrm>
            <a:prstGeom prst="rect">
              <a:avLst/>
            </a:prstGeom>
          </p:spPr>
          <p:txBody>
            <a:bodyPr anchor="ctr" rtlCol="false" tIns="50800" lIns="50800" bIns="50800" rIns="50800"/>
            <a:lstStyle/>
            <a:p>
              <a:pPr>
                <a:lnSpc>
                  <a:spcPts val="3311"/>
                </a:lnSpc>
              </a:pPr>
              <a:r>
                <a:rPr lang="en-US" sz="2400" spc="235">
                  <a:solidFill>
                    <a:srgbClr val="E16251"/>
                  </a:solidFill>
                  <a:latin typeface="DM Sans Bold"/>
                </a:rPr>
                <a:t>Question</a:t>
              </a:r>
            </a:p>
          </p:txBody>
        </p:sp>
      </p:grpSp>
      <p:grpSp>
        <p:nvGrpSpPr>
          <p:cNvPr name="Group 71" id="71"/>
          <p:cNvGrpSpPr/>
          <p:nvPr/>
        </p:nvGrpSpPr>
        <p:grpSpPr>
          <a:xfrm rot="0">
            <a:off x="9144000" y="7374677"/>
            <a:ext cx="7570905" cy="646557"/>
            <a:chOff x="0" y="0"/>
            <a:chExt cx="2064535" cy="176312"/>
          </a:xfrm>
        </p:grpSpPr>
        <p:sp>
          <p:nvSpPr>
            <p:cNvPr name="Freeform 72" id="72"/>
            <p:cNvSpPr/>
            <p:nvPr/>
          </p:nvSpPr>
          <p:spPr>
            <a:xfrm flipH="false" flipV="false" rot="0">
              <a:off x="0" y="0"/>
              <a:ext cx="2064535" cy="176312"/>
            </a:xfrm>
            <a:custGeom>
              <a:avLst/>
              <a:gdLst/>
              <a:ahLst/>
              <a:cxnLst/>
              <a:rect r="r" b="b" t="t" l="l"/>
              <a:pathLst>
                <a:path h="176312" w="2064535">
                  <a:moveTo>
                    <a:pt x="0" y="0"/>
                  </a:moveTo>
                  <a:lnTo>
                    <a:pt x="2064535" y="0"/>
                  </a:lnTo>
                  <a:lnTo>
                    <a:pt x="2064535" y="176312"/>
                  </a:lnTo>
                  <a:lnTo>
                    <a:pt x="0" y="176312"/>
                  </a:lnTo>
                  <a:close/>
                </a:path>
              </a:pathLst>
            </a:custGeom>
            <a:solidFill>
              <a:srgbClr val="808080"/>
            </a:solidFill>
          </p:spPr>
        </p:sp>
        <p:sp>
          <p:nvSpPr>
            <p:cNvPr name="TextBox 73" id="73"/>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Bold"/>
                </a:rPr>
                <a:t>INPUT</a:t>
              </a:r>
            </a:p>
          </p:txBody>
        </p:sp>
      </p:grpSp>
      <p:sp>
        <p:nvSpPr>
          <p:cNvPr name="Freeform 74" id="74"/>
          <p:cNvSpPr/>
          <p:nvPr/>
        </p:nvSpPr>
        <p:spPr>
          <a:xfrm flipH="false" flipV="false" rot="887923">
            <a:off x="14585121" y="-4795266"/>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4154679" y="274974"/>
            <a:ext cx="1351177" cy="1608544"/>
          </a:xfrm>
          <a:custGeom>
            <a:avLst/>
            <a:gdLst/>
            <a:ahLst/>
            <a:cxnLst/>
            <a:rect r="r" b="b" t="t" l="l"/>
            <a:pathLst>
              <a:path h="1608544" w="1351177">
                <a:moveTo>
                  <a:pt x="0" y="0"/>
                </a:moveTo>
                <a:lnTo>
                  <a:pt x="1351177" y="0"/>
                </a:lnTo>
                <a:lnTo>
                  <a:pt x="1351177" y="1608544"/>
                </a:lnTo>
                <a:lnTo>
                  <a:pt x="0" y="1608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BASE LLM</a:t>
            </a:r>
          </a:p>
        </p:txBody>
      </p:sp>
      <p:grpSp>
        <p:nvGrpSpPr>
          <p:cNvPr name="Group 7" id="7"/>
          <p:cNvGrpSpPr/>
          <p:nvPr/>
        </p:nvGrpSpPr>
        <p:grpSpPr>
          <a:xfrm rot="0">
            <a:off x="2753343" y="2135176"/>
            <a:ext cx="12781313" cy="1815054"/>
            <a:chOff x="0" y="0"/>
            <a:chExt cx="3485379" cy="494953"/>
          </a:xfrm>
        </p:grpSpPr>
        <p:sp>
          <p:nvSpPr>
            <p:cNvPr name="Freeform 8" id="8"/>
            <p:cNvSpPr/>
            <p:nvPr/>
          </p:nvSpPr>
          <p:spPr>
            <a:xfrm flipH="false" flipV="false" rot="0">
              <a:off x="0" y="0"/>
              <a:ext cx="3485379" cy="494953"/>
            </a:xfrm>
            <a:custGeom>
              <a:avLst/>
              <a:gdLst/>
              <a:ahLst/>
              <a:cxnLst/>
              <a:rect r="r" b="b" t="t" l="l"/>
              <a:pathLst>
                <a:path h="494953" w="3485379">
                  <a:moveTo>
                    <a:pt x="0" y="0"/>
                  </a:moveTo>
                  <a:lnTo>
                    <a:pt x="3485379" y="0"/>
                  </a:lnTo>
                  <a:lnTo>
                    <a:pt x="3485379" y="494953"/>
                  </a:lnTo>
                  <a:lnTo>
                    <a:pt x="0" y="494953"/>
                  </a:lnTo>
                  <a:close/>
                </a:path>
              </a:pathLst>
            </a:custGeom>
            <a:solidFill>
              <a:srgbClr val="000000">
                <a:alpha val="0"/>
              </a:srgbClr>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nSpc>
                  <a:spcPts val="4139"/>
                </a:lnSpc>
              </a:pPr>
            </a:p>
          </p:txBody>
        </p:sp>
      </p:grpSp>
      <p:grpSp>
        <p:nvGrpSpPr>
          <p:cNvPr name="Group 10" id="10"/>
          <p:cNvGrpSpPr/>
          <p:nvPr/>
        </p:nvGrpSpPr>
        <p:grpSpPr>
          <a:xfrm rot="0">
            <a:off x="7611375" y="4944734"/>
            <a:ext cx="3108834" cy="2865728"/>
            <a:chOff x="0" y="0"/>
            <a:chExt cx="536830" cy="494851"/>
          </a:xfrm>
        </p:grpSpPr>
        <p:sp>
          <p:nvSpPr>
            <p:cNvPr name="Freeform 11" id="11"/>
            <p:cNvSpPr/>
            <p:nvPr/>
          </p:nvSpPr>
          <p:spPr>
            <a:xfrm flipH="false" flipV="false" rot="0">
              <a:off x="0" y="0"/>
              <a:ext cx="536830" cy="494851"/>
            </a:xfrm>
            <a:custGeom>
              <a:avLst/>
              <a:gdLst/>
              <a:ahLst/>
              <a:cxnLst/>
              <a:rect r="r" b="b" t="t" l="l"/>
              <a:pathLst>
                <a:path h="494851" w="536830">
                  <a:moveTo>
                    <a:pt x="127005" y="0"/>
                  </a:moveTo>
                  <a:lnTo>
                    <a:pt x="409825" y="0"/>
                  </a:lnTo>
                  <a:cubicBezTo>
                    <a:pt x="479968" y="0"/>
                    <a:pt x="536830" y="56862"/>
                    <a:pt x="536830" y="127005"/>
                  </a:cubicBezTo>
                  <a:lnTo>
                    <a:pt x="536830" y="367846"/>
                  </a:lnTo>
                  <a:cubicBezTo>
                    <a:pt x="536830" y="401530"/>
                    <a:pt x="523449" y="433834"/>
                    <a:pt x="499631" y="457652"/>
                  </a:cubicBezTo>
                  <a:cubicBezTo>
                    <a:pt x="475813" y="481470"/>
                    <a:pt x="443509" y="494851"/>
                    <a:pt x="409825" y="494851"/>
                  </a:cubicBezTo>
                  <a:lnTo>
                    <a:pt x="127005" y="494851"/>
                  </a:lnTo>
                  <a:cubicBezTo>
                    <a:pt x="56862" y="494851"/>
                    <a:pt x="0" y="437989"/>
                    <a:pt x="0" y="367846"/>
                  </a:cubicBezTo>
                  <a:lnTo>
                    <a:pt x="0" y="127005"/>
                  </a:lnTo>
                  <a:cubicBezTo>
                    <a:pt x="0" y="93321"/>
                    <a:pt x="13381" y="61017"/>
                    <a:pt x="37199" y="37199"/>
                  </a:cubicBezTo>
                  <a:cubicBezTo>
                    <a:pt x="61017" y="13381"/>
                    <a:pt x="93321" y="0"/>
                    <a:pt x="127005" y="0"/>
                  </a:cubicBezTo>
                  <a:close/>
                </a:path>
              </a:pathLst>
            </a:custGeom>
            <a:solidFill>
              <a:srgbClr val="5CE1E6"/>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343"/>
                </a:lnSpc>
              </a:pPr>
              <a:r>
                <a:rPr lang="en-US" sz="2422" spc="237">
                  <a:solidFill>
                    <a:srgbClr val="000000"/>
                  </a:solidFill>
                  <a:latin typeface="DM Sans"/>
                </a:rPr>
                <a:t>BASE LLM</a:t>
              </a:r>
            </a:p>
          </p:txBody>
        </p:sp>
      </p:grpSp>
      <p:sp>
        <p:nvSpPr>
          <p:cNvPr name="TextBox 13" id="13"/>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METHODOLOGY</a:t>
            </a:r>
          </a:p>
        </p:txBody>
      </p:sp>
      <p:sp>
        <p:nvSpPr>
          <p:cNvPr name="TextBox 14" id="14"/>
          <p:cNvSpPr txBox="true"/>
          <p:nvPr/>
        </p:nvSpPr>
        <p:spPr>
          <a:xfrm rot="0">
            <a:off x="6689416" y="3421990"/>
            <a:ext cx="4865584" cy="596648"/>
          </a:xfrm>
          <a:prstGeom prst="rect">
            <a:avLst/>
          </a:prstGeom>
        </p:spPr>
        <p:txBody>
          <a:bodyPr anchor="t" rtlCol="false" tIns="0" lIns="0" bIns="0" rIns="0">
            <a:spAutoFit/>
          </a:bodyPr>
          <a:lstStyle/>
          <a:p>
            <a:pPr algn="ctr">
              <a:lnSpc>
                <a:spcPts val="4841"/>
              </a:lnSpc>
              <a:spcBef>
                <a:spcPct val="0"/>
              </a:spcBef>
            </a:pPr>
            <a:r>
              <a:rPr lang="en-US" sz="3508" spc="343">
                <a:solidFill>
                  <a:srgbClr val="231F20"/>
                </a:solidFill>
                <a:latin typeface="DM Sans"/>
              </a:rPr>
              <a:t>"[Q]: ____" </a:t>
            </a:r>
          </a:p>
        </p:txBody>
      </p:sp>
      <p:sp>
        <p:nvSpPr>
          <p:cNvPr name="AutoShape 15" id="15"/>
          <p:cNvSpPr/>
          <p:nvPr/>
        </p:nvSpPr>
        <p:spPr>
          <a:xfrm flipH="true">
            <a:off x="9107473" y="4062227"/>
            <a:ext cx="208" cy="838917"/>
          </a:xfrm>
          <a:prstGeom prst="line">
            <a:avLst/>
          </a:prstGeom>
          <a:ln cap="flat" w="57150">
            <a:solidFill>
              <a:srgbClr val="000000"/>
            </a:solidFill>
            <a:prstDash val="solid"/>
            <a:headEnd type="none" len="sm" w="sm"/>
            <a:tailEnd type="triangle" len="med" w="lg"/>
          </a:ln>
        </p:spPr>
      </p:sp>
      <p:sp>
        <p:nvSpPr>
          <p:cNvPr name="AutoShape 16" id="16"/>
          <p:cNvSpPr/>
          <p:nvPr/>
        </p:nvSpPr>
        <p:spPr>
          <a:xfrm flipH="true">
            <a:off x="9049154" y="7769437"/>
            <a:ext cx="208" cy="838917"/>
          </a:xfrm>
          <a:prstGeom prst="line">
            <a:avLst/>
          </a:prstGeom>
          <a:ln cap="flat" w="57150">
            <a:solidFill>
              <a:srgbClr val="000000"/>
            </a:solidFill>
            <a:prstDash val="solid"/>
            <a:headEnd type="none" len="sm" w="sm"/>
            <a:tailEnd type="triangle" len="med" w="lg"/>
          </a:ln>
        </p:spPr>
      </p:sp>
      <p:sp>
        <p:nvSpPr>
          <p:cNvPr name="TextBox 17" id="17"/>
          <p:cNvSpPr txBox="true"/>
          <p:nvPr/>
        </p:nvSpPr>
        <p:spPr>
          <a:xfrm rot="0">
            <a:off x="6732999" y="8997392"/>
            <a:ext cx="4865584" cy="596648"/>
          </a:xfrm>
          <a:prstGeom prst="rect">
            <a:avLst/>
          </a:prstGeom>
        </p:spPr>
        <p:txBody>
          <a:bodyPr anchor="t" rtlCol="false" tIns="0" lIns="0" bIns="0" rIns="0">
            <a:spAutoFit/>
          </a:bodyPr>
          <a:lstStyle/>
          <a:p>
            <a:pPr algn="ctr">
              <a:lnSpc>
                <a:spcPts val="4841"/>
              </a:lnSpc>
              <a:spcBef>
                <a:spcPct val="0"/>
              </a:spcBef>
            </a:pPr>
            <a:r>
              <a:rPr lang="en-US" sz="3508" spc="343">
                <a:solidFill>
                  <a:srgbClr val="231F20"/>
                </a:solidFill>
                <a:latin typeface="DM Sans"/>
              </a:rPr>
              <a:t>"[A]: ____" </a:t>
            </a:r>
          </a:p>
        </p:txBody>
      </p:sp>
      <p:sp>
        <p:nvSpPr>
          <p:cNvPr name="Freeform 18" id="18"/>
          <p:cNvSpPr/>
          <p:nvPr/>
        </p:nvSpPr>
        <p:spPr>
          <a:xfrm flipH="false" flipV="false" rot="887923">
            <a:off x="14771710" y="-4957155"/>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4154679" y="274974"/>
            <a:ext cx="1351177" cy="1608544"/>
          </a:xfrm>
          <a:custGeom>
            <a:avLst/>
            <a:gdLst/>
            <a:ahLst/>
            <a:cxnLst/>
            <a:rect r="r" b="b" t="t" l="l"/>
            <a:pathLst>
              <a:path h="1608544" w="1351177">
                <a:moveTo>
                  <a:pt x="0" y="0"/>
                </a:moveTo>
                <a:lnTo>
                  <a:pt x="1351177" y="0"/>
                </a:lnTo>
                <a:lnTo>
                  <a:pt x="1351177" y="1608544"/>
                </a:lnTo>
                <a:lnTo>
                  <a:pt x="0" y="1608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H="true">
            <a:off x="5948634" y="4161229"/>
            <a:ext cx="2678718" cy="1964542"/>
          </a:xfrm>
          <a:prstGeom prst="line">
            <a:avLst/>
          </a:prstGeom>
          <a:ln cap="flat" w="38100">
            <a:solidFill>
              <a:srgbClr val="000000"/>
            </a:solidFill>
            <a:prstDash val="solid"/>
            <a:headEnd type="none" len="sm" w="sm"/>
            <a:tailEnd type="arrow" len="sm" w="med"/>
          </a:ln>
        </p:spPr>
      </p:sp>
      <p:grpSp>
        <p:nvGrpSpPr>
          <p:cNvPr name="Group 7" id="7"/>
          <p:cNvGrpSpPr/>
          <p:nvPr/>
        </p:nvGrpSpPr>
        <p:grpSpPr>
          <a:xfrm rot="0">
            <a:off x="3092843" y="6270947"/>
            <a:ext cx="3714105" cy="1492732"/>
            <a:chOff x="0" y="0"/>
            <a:chExt cx="978200" cy="393148"/>
          </a:xfrm>
        </p:grpSpPr>
        <p:sp>
          <p:nvSpPr>
            <p:cNvPr name="Freeform 8" id="8"/>
            <p:cNvSpPr/>
            <p:nvPr/>
          </p:nvSpPr>
          <p:spPr>
            <a:xfrm flipH="false" flipV="false" rot="0">
              <a:off x="0" y="0"/>
              <a:ext cx="978200" cy="393148"/>
            </a:xfrm>
            <a:custGeom>
              <a:avLst/>
              <a:gdLst/>
              <a:ahLst/>
              <a:cxnLst/>
              <a:rect r="r" b="b" t="t" l="l"/>
              <a:pathLst>
                <a:path h="393148" w="978200">
                  <a:moveTo>
                    <a:pt x="106308" y="0"/>
                  </a:moveTo>
                  <a:lnTo>
                    <a:pt x="871893" y="0"/>
                  </a:lnTo>
                  <a:cubicBezTo>
                    <a:pt x="930605" y="0"/>
                    <a:pt x="978200" y="47596"/>
                    <a:pt x="978200" y="106308"/>
                  </a:cubicBezTo>
                  <a:lnTo>
                    <a:pt x="978200" y="286840"/>
                  </a:lnTo>
                  <a:cubicBezTo>
                    <a:pt x="978200" y="315034"/>
                    <a:pt x="967000" y="342074"/>
                    <a:pt x="947064" y="362011"/>
                  </a:cubicBezTo>
                  <a:cubicBezTo>
                    <a:pt x="927127" y="381947"/>
                    <a:pt x="900087" y="393148"/>
                    <a:pt x="871893" y="393148"/>
                  </a:cubicBezTo>
                  <a:lnTo>
                    <a:pt x="106308" y="393148"/>
                  </a:lnTo>
                  <a:cubicBezTo>
                    <a:pt x="78113" y="393148"/>
                    <a:pt x="51073" y="381947"/>
                    <a:pt x="31137" y="362011"/>
                  </a:cubicBezTo>
                  <a:cubicBezTo>
                    <a:pt x="11200" y="342074"/>
                    <a:pt x="0" y="315034"/>
                    <a:pt x="0" y="286840"/>
                  </a:cubicBezTo>
                  <a:lnTo>
                    <a:pt x="0" y="106308"/>
                  </a:lnTo>
                  <a:cubicBezTo>
                    <a:pt x="0" y="78113"/>
                    <a:pt x="11200" y="51073"/>
                    <a:pt x="31137" y="31137"/>
                  </a:cubicBezTo>
                  <a:cubicBezTo>
                    <a:pt x="51073" y="11200"/>
                    <a:pt x="78113" y="0"/>
                    <a:pt x="106308" y="0"/>
                  </a:cubicBezTo>
                  <a:close/>
                </a:path>
              </a:pathLst>
            </a:custGeom>
            <a:solidFill>
              <a:srgbClr val="71B857"/>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929"/>
                </a:lnSpc>
              </a:pPr>
              <a:r>
                <a:rPr lang="en-US" sz="2122" spc="208">
                  <a:solidFill>
                    <a:srgbClr val="FFFFFF"/>
                  </a:solidFill>
                  <a:latin typeface="DM Sans"/>
                </a:rPr>
                <a:t>Static Prompting</a:t>
              </a:r>
            </a:p>
          </p:txBody>
        </p:sp>
      </p:grpSp>
      <p:sp>
        <p:nvSpPr>
          <p:cNvPr name="TextBox 10" id="10"/>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PROMPT ENGINEERING</a:t>
            </a:r>
          </a:p>
        </p:txBody>
      </p:sp>
      <p:sp>
        <p:nvSpPr>
          <p:cNvPr name="TextBox 11" id="11"/>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METHODOLOGY</a:t>
            </a:r>
          </a:p>
        </p:txBody>
      </p:sp>
      <p:sp>
        <p:nvSpPr>
          <p:cNvPr name="TextBox 12" id="12"/>
          <p:cNvSpPr txBox="true"/>
          <p:nvPr/>
        </p:nvSpPr>
        <p:spPr>
          <a:xfrm rot="0">
            <a:off x="7937897" y="3258996"/>
            <a:ext cx="2412206" cy="512445"/>
          </a:xfrm>
          <a:prstGeom prst="rect">
            <a:avLst/>
          </a:prstGeom>
        </p:spPr>
        <p:txBody>
          <a:bodyPr anchor="t" rtlCol="false" tIns="0" lIns="0" bIns="0" rIns="0">
            <a:spAutoFit/>
          </a:bodyPr>
          <a:lstStyle/>
          <a:p>
            <a:pPr algn="ctr">
              <a:lnSpc>
                <a:spcPts val="4139"/>
              </a:lnSpc>
              <a:spcBef>
                <a:spcPct val="0"/>
              </a:spcBef>
            </a:pPr>
            <a:r>
              <a:rPr lang="en-US" sz="2999" spc="293">
                <a:solidFill>
                  <a:srgbClr val="231F20"/>
                </a:solidFill>
                <a:latin typeface="DM Sans"/>
              </a:rPr>
              <a:t>Techniques</a:t>
            </a:r>
          </a:p>
        </p:txBody>
      </p:sp>
      <p:grpSp>
        <p:nvGrpSpPr>
          <p:cNvPr name="Group 13" id="13"/>
          <p:cNvGrpSpPr/>
          <p:nvPr/>
        </p:nvGrpSpPr>
        <p:grpSpPr>
          <a:xfrm rot="0">
            <a:off x="10566724" y="6270947"/>
            <a:ext cx="3714105" cy="1492732"/>
            <a:chOff x="0" y="0"/>
            <a:chExt cx="978200" cy="393148"/>
          </a:xfrm>
        </p:grpSpPr>
        <p:sp>
          <p:nvSpPr>
            <p:cNvPr name="Freeform 14" id="14"/>
            <p:cNvSpPr/>
            <p:nvPr/>
          </p:nvSpPr>
          <p:spPr>
            <a:xfrm flipH="false" flipV="false" rot="0">
              <a:off x="0" y="0"/>
              <a:ext cx="978200" cy="393148"/>
            </a:xfrm>
            <a:custGeom>
              <a:avLst/>
              <a:gdLst/>
              <a:ahLst/>
              <a:cxnLst/>
              <a:rect r="r" b="b" t="t" l="l"/>
              <a:pathLst>
                <a:path h="393148" w="978200">
                  <a:moveTo>
                    <a:pt x="106308" y="0"/>
                  </a:moveTo>
                  <a:lnTo>
                    <a:pt x="871893" y="0"/>
                  </a:lnTo>
                  <a:cubicBezTo>
                    <a:pt x="930605" y="0"/>
                    <a:pt x="978200" y="47596"/>
                    <a:pt x="978200" y="106308"/>
                  </a:cubicBezTo>
                  <a:lnTo>
                    <a:pt x="978200" y="286840"/>
                  </a:lnTo>
                  <a:cubicBezTo>
                    <a:pt x="978200" y="315034"/>
                    <a:pt x="967000" y="342074"/>
                    <a:pt x="947064" y="362011"/>
                  </a:cubicBezTo>
                  <a:cubicBezTo>
                    <a:pt x="927127" y="381947"/>
                    <a:pt x="900087" y="393148"/>
                    <a:pt x="871893" y="393148"/>
                  </a:cubicBezTo>
                  <a:lnTo>
                    <a:pt x="106308" y="393148"/>
                  </a:lnTo>
                  <a:cubicBezTo>
                    <a:pt x="78113" y="393148"/>
                    <a:pt x="51073" y="381947"/>
                    <a:pt x="31137" y="362011"/>
                  </a:cubicBezTo>
                  <a:cubicBezTo>
                    <a:pt x="11200" y="342074"/>
                    <a:pt x="0" y="315034"/>
                    <a:pt x="0" y="286840"/>
                  </a:cubicBezTo>
                  <a:lnTo>
                    <a:pt x="0" y="106308"/>
                  </a:lnTo>
                  <a:cubicBezTo>
                    <a:pt x="0" y="78113"/>
                    <a:pt x="11200" y="51073"/>
                    <a:pt x="31137" y="31137"/>
                  </a:cubicBezTo>
                  <a:cubicBezTo>
                    <a:pt x="51073" y="11200"/>
                    <a:pt x="78113" y="0"/>
                    <a:pt x="106308" y="0"/>
                  </a:cubicBezTo>
                  <a:close/>
                </a:path>
              </a:pathLst>
            </a:custGeom>
            <a:solidFill>
              <a:srgbClr val="71B857"/>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929"/>
                </a:lnSpc>
              </a:pPr>
              <a:r>
                <a:rPr lang="en-US" sz="2122" spc="208">
                  <a:solidFill>
                    <a:srgbClr val="FFFFFF"/>
                  </a:solidFill>
                  <a:latin typeface="DM Sans"/>
                </a:rPr>
                <a:t>Dynamic Prompting</a:t>
              </a:r>
            </a:p>
          </p:txBody>
        </p:sp>
      </p:grpSp>
      <p:sp>
        <p:nvSpPr>
          <p:cNvPr name="AutoShape 16" id="16"/>
          <p:cNvSpPr/>
          <p:nvPr/>
        </p:nvSpPr>
        <p:spPr>
          <a:xfrm>
            <a:off x="9502626" y="4161579"/>
            <a:ext cx="2910379" cy="1995266"/>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0">
            <a:off x="2582461" y="8224936"/>
            <a:ext cx="4231928" cy="616077"/>
          </a:xfrm>
          <a:prstGeom prst="rect">
            <a:avLst/>
          </a:prstGeom>
        </p:spPr>
        <p:txBody>
          <a:bodyPr anchor="t" rtlCol="false" tIns="0" lIns="0" bIns="0" rIns="0">
            <a:spAutoFit/>
          </a:bodyPr>
          <a:lstStyle/>
          <a:p>
            <a:pPr algn="ctr">
              <a:lnSpc>
                <a:spcPts val="2484"/>
              </a:lnSpc>
            </a:pPr>
            <a:r>
              <a:rPr lang="en-US" sz="1800" spc="176">
                <a:solidFill>
                  <a:srgbClr val="231F20"/>
                </a:solidFill>
                <a:latin typeface="DM Sans"/>
              </a:rPr>
              <a:t>Same set of sample QnA for each</a:t>
            </a:r>
          </a:p>
          <a:p>
            <a:pPr algn="ctr">
              <a:lnSpc>
                <a:spcPts val="2484"/>
              </a:lnSpc>
              <a:spcBef>
                <a:spcPct val="0"/>
              </a:spcBef>
            </a:pPr>
            <a:r>
              <a:rPr lang="en-US" sz="1800" spc="176">
                <a:solidFill>
                  <a:srgbClr val="231F20"/>
                </a:solidFill>
                <a:latin typeface="DM Sans"/>
              </a:rPr>
              <a:t>entry in the test set </a:t>
            </a:r>
          </a:p>
        </p:txBody>
      </p:sp>
      <p:sp>
        <p:nvSpPr>
          <p:cNvPr name="TextBox 18" id="18"/>
          <p:cNvSpPr txBox="true"/>
          <p:nvPr/>
        </p:nvSpPr>
        <p:spPr>
          <a:xfrm rot="0">
            <a:off x="9974400" y="8224936"/>
            <a:ext cx="5522119" cy="930402"/>
          </a:xfrm>
          <a:prstGeom prst="rect">
            <a:avLst/>
          </a:prstGeom>
        </p:spPr>
        <p:txBody>
          <a:bodyPr anchor="t" rtlCol="false" tIns="0" lIns="0" bIns="0" rIns="0">
            <a:spAutoFit/>
          </a:bodyPr>
          <a:lstStyle/>
          <a:p>
            <a:pPr algn="ctr">
              <a:lnSpc>
                <a:spcPts val="2484"/>
              </a:lnSpc>
            </a:pPr>
            <a:r>
              <a:rPr lang="en-US" sz="1800" spc="176">
                <a:solidFill>
                  <a:srgbClr val="231F20"/>
                </a:solidFill>
                <a:latin typeface="DM Sans"/>
              </a:rPr>
              <a:t>Using Question Embeddings to fetch top-k </a:t>
            </a:r>
          </a:p>
          <a:p>
            <a:pPr algn="ctr">
              <a:lnSpc>
                <a:spcPts val="2484"/>
              </a:lnSpc>
            </a:pPr>
            <a:r>
              <a:rPr lang="en-US" sz="1800" spc="176">
                <a:solidFill>
                  <a:srgbClr val="231F20"/>
                </a:solidFill>
                <a:latin typeface="DM Sans"/>
              </a:rPr>
              <a:t>most similar question-answers</a:t>
            </a:r>
          </a:p>
          <a:p>
            <a:pPr algn="ctr">
              <a:lnSpc>
                <a:spcPts val="2484"/>
              </a:lnSpc>
              <a:spcBef>
                <a:spcPct val="0"/>
              </a:spcBef>
            </a:pPr>
            <a:r>
              <a:rPr lang="en-US" sz="1800" spc="176">
                <a:solidFill>
                  <a:srgbClr val="231F20"/>
                </a:solidFill>
                <a:latin typeface="DM Sans"/>
              </a:rPr>
              <a:t>from the train set</a:t>
            </a:r>
          </a:p>
        </p:txBody>
      </p:sp>
      <p:sp>
        <p:nvSpPr>
          <p:cNvPr name="Freeform 19" id="19"/>
          <p:cNvSpPr/>
          <p:nvPr/>
        </p:nvSpPr>
        <p:spPr>
          <a:xfrm flipH="false" flipV="false" rot="887923">
            <a:off x="14771710" y="-5091508"/>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887923">
            <a:off x="14924110" y="-4939108"/>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4154679" y="274974"/>
            <a:ext cx="1351177" cy="1608544"/>
          </a:xfrm>
          <a:custGeom>
            <a:avLst/>
            <a:gdLst/>
            <a:ahLst/>
            <a:cxnLst/>
            <a:rect r="r" b="b" t="t" l="l"/>
            <a:pathLst>
              <a:path h="1608544" w="1351177">
                <a:moveTo>
                  <a:pt x="0" y="0"/>
                </a:moveTo>
                <a:lnTo>
                  <a:pt x="1351177" y="0"/>
                </a:lnTo>
                <a:lnTo>
                  <a:pt x="1351177" y="1608544"/>
                </a:lnTo>
                <a:lnTo>
                  <a:pt x="0" y="1608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25172" y="3171211"/>
            <a:ext cx="1200276" cy="1467004"/>
          </a:xfrm>
          <a:custGeom>
            <a:avLst/>
            <a:gdLst/>
            <a:ahLst/>
            <a:cxnLst/>
            <a:rect r="r" b="b" t="t" l="l"/>
            <a:pathLst>
              <a:path h="1467004" w="1200276">
                <a:moveTo>
                  <a:pt x="0" y="0"/>
                </a:moveTo>
                <a:lnTo>
                  <a:pt x="1200275" y="0"/>
                </a:lnTo>
                <a:lnTo>
                  <a:pt x="1200275" y="1467003"/>
                </a:lnTo>
                <a:lnTo>
                  <a:pt x="0" y="1467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3540255" y="5328528"/>
            <a:ext cx="3239213" cy="1223515"/>
            <a:chOff x="0" y="0"/>
            <a:chExt cx="853126" cy="322243"/>
          </a:xfrm>
        </p:grpSpPr>
        <p:sp>
          <p:nvSpPr>
            <p:cNvPr name="Freeform 8" id="8"/>
            <p:cNvSpPr/>
            <p:nvPr/>
          </p:nvSpPr>
          <p:spPr>
            <a:xfrm flipH="false" flipV="false" rot="0">
              <a:off x="0" y="0"/>
              <a:ext cx="853126" cy="322243"/>
            </a:xfrm>
            <a:custGeom>
              <a:avLst/>
              <a:gdLst/>
              <a:ahLst/>
              <a:cxnLst/>
              <a:rect r="r" b="b" t="t" l="l"/>
              <a:pathLst>
                <a:path h="322243" w="853126">
                  <a:moveTo>
                    <a:pt x="121893" y="0"/>
                  </a:moveTo>
                  <a:lnTo>
                    <a:pt x="731233" y="0"/>
                  </a:lnTo>
                  <a:cubicBezTo>
                    <a:pt x="763561" y="0"/>
                    <a:pt x="794565" y="12842"/>
                    <a:pt x="817424" y="35702"/>
                  </a:cubicBezTo>
                  <a:cubicBezTo>
                    <a:pt x="840284" y="58561"/>
                    <a:pt x="853126" y="89565"/>
                    <a:pt x="853126" y="121893"/>
                  </a:cubicBezTo>
                  <a:lnTo>
                    <a:pt x="853126" y="200350"/>
                  </a:lnTo>
                  <a:cubicBezTo>
                    <a:pt x="853126" y="232678"/>
                    <a:pt x="840284" y="263682"/>
                    <a:pt x="817424" y="286541"/>
                  </a:cubicBezTo>
                  <a:cubicBezTo>
                    <a:pt x="794565" y="309400"/>
                    <a:pt x="763561" y="322243"/>
                    <a:pt x="731233" y="322243"/>
                  </a:cubicBezTo>
                  <a:lnTo>
                    <a:pt x="121893" y="322243"/>
                  </a:lnTo>
                  <a:cubicBezTo>
                    <a:pt x="89565" y="322243"/>
                    <a:pt x="58561" y="309400"/>
                    <a:pt x="35702" y="286541"/>
                  </a:cubicBezTo>
                  <a:cubicBezTo>
                    <a:pt x="12842" y="263682"/>
                    <a:pt x="0" y="232678"/>
                    <a:pt x="0" y="200350"/>
                  </a:cubicBezTo>
                  <a:lnTo>
                    <a:pt x="0" y="121893"/>
                  </a:lnTo>
                  <a:cubicBezTo>
                    <a:pt x="0" y="89565"/>
                    <a:pt x="12842" y="58561"/>
                    <a:pt x="35702" y="35702"/>
                  </a:cubicBezTo>
                  <a:cubicBezTo>
                    <a:pt x="58561" y="12842"/>
                    <a:pt x="89565" y="0"/>
                    <a:pt x="121893" y="0"/>
                  </a:cubicBezTo>
                  <a:close/>
                </a:path>
              </a:pathLst>
            </a:custGeom>
            <a:solidFill>
              <a:srgbClr val="71B857"/>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2791"/>
                </a:lnSpc>
              </a:pPr>
              <a:r>
                <a:rPr lang="en-US" sz="2022" spc="198">
                  <a:solidFill>
                    <a:srgbClr val="FFFFFF"/>
                  </a:solidFill>
                  <a:latin typeface="DM Sans"/>
                </a:rPr>
                <a:t>Getting Embeddings using Instructor Embedding</a:t>
              </a:r>
            </a:p>
          </p:txBody>
        </p:sp>
      </p:grpSp>
      <p:sp>
        <p:nvSpPr>
          <p:cNvPr name="TextBox 10" id="10"/>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DYNAMIC PROMPTING</a:t>
            </a:r>
          </a:p>
        </p:txBody>
      </p:sp>
      <p:sp>
        <p:nvSpPr>
          <p:cNvPr name="TextBox 11" id="11"/>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METHODOLOGY</a:t>
            </a:r>
          </a:p>
        </p:txBody>
      </p:sp>
      <p:sp>
        <p:nvSpPr>
          <p:cNvPr name="TextBox 12" id="12"/>
          <p:cNvSpPr txBox="true"/>
          <p:nvPr/>
        </p:nvSpPr>
        <p:spPr>
          <a:xfrm rot="0">
            <a:off x="-433969" y="8238302"/>
            <a:ext cx="2930137" cy="428441"/>
          </a:xfrm>
          <a:prstGeom prst="rect">
            <a:avLst/>
          </a:prstGeom>
        </p:spPr>
        <p:txBody>
          <a:bodyPr anchor="t" rtlCol="false" tIns="0" lIns="0" bIns="0" rIns="0">
            <a:spAutoFit/>
          </a:bodyPr>
          <a:lstStyle/>
          <a:p>
            <a:pPr algn="ctr">
              <a:lnSpc>
                <a:spcPts val="3461"/>
              </a:lnSpc>
              <a:spcBef>
                <a:spcPct val="0"/>
              </a:spcBef>
            </a:pPr>
            <a:r>
              <a:rPr lang="en-US" sz="2508" spc="245">
                <a:solidFill>
                  <a:srgbClr val="231F20"/>
                </a:solidFill>
                <a:latin typeface="DM Sans"/>
              </a:rPr>
              <a:t>"[Q]: ____" </a:t>
            </a:r>
          </a:p>
        </p:txBody>
      </p:sp>
      <p:grpSp>
        <p:nvGrpSpPr>
          <p:cNvPr name="Group 13" id="13"/>
          <p:cNvGrpSpPr/>
          <p:nvPr/>
        </p:nvGrpSpPr>
        <p:grpSpPr>
          <a:xfrm rot="0">
            <a:off x="3384333" y="7871139"/>
            <a:ext cx="3579837" cy="1164816"/>
            <a:chOff x="0" y="0"/>
            <a:chExt cx="942838" cy="306783"/>
          </a:xfrm>
        </p:grpSpPr>
        <p:sp>
          <p:nvSpPr>
            <p:cNvPr name="Freeform 14" id="14"/>
            <p:cNvSpPr/>
            <p:nvPr/>
          </p:nvSpPr>
          <p:spPr>
            <a:xfrm flipH="false" flipV="false" rot="0">
              <a:off x="0" y="0"/>
              <a:ext cx="942838" cy="306783"/>
            </a:xfrm>
            <a:custGeom>
              <a:avLst/>
              <a:gdLst/>
              <a:ahLst/>
              <a:cxnLst/>
              <a:rect r="r" b="b" t="t" l="l"/>
              <a:pathLst>
                <a:path h="306783" w="942838">
                  <a:moveTo>
                    <a:pt x="110295" y="0"/>
                  </a:moveTo>
                  <a:lnTo>
                    <a:pt x="832543" y="0"/>
                  </a:lnTo>
                  <a:cubicBezTo>
                    <a:pt x="893457" y="0"/>
                    <a:pt x="942838" y="49381"/>
                    <a:pt x="942838" y="110295"/>
                  </a:cubicBezTo>
                  <a:lnTo>
                    <a:pt x="942838" y="196488"/>
                  </a:lnTo>
                  <a:cubicBezTo>
                    <a:pt x="942838" y="257402"/>
                    <a:pt x="893457" y="306783"/>
                    <a:pt x="832543" y="306783"/>
                  </a:cubicBezTo>
                  <a:lnTo>
                    <a:pt x="110295" y="306783"/>
                  </a:lnTo>
                  <a:cubicBezTo>
                    <a:pt x="81043" y="306783"/>
                    <a:pt x="52989" y="295162"/>
                    <a:pt x="32305" y="274478"/>
                  </a:cubicBezTo>
                  <a:cubicBezTo>
                    <a:pt x="11620" y="253794"/>
                    <a:pt x="0" y="225740"/>
                    <a:pt x="0" y="196488"/>
                  </a:cubicBezTo>
                  <a:lnTo>
                    <a:pt x="0" y="110295"/>
                  </a:lnTo>
                  <a:cubicBezTo>
                    <a:pt x="0" y="49381"/>
                    <a:pt x="49381" y="0"/>
                    <a:pt x="110295" y="0"/>
                  </a:cubicBezTo>
                  <a:close/>
                </a:path>
              </a:pathLst>
            </a:custGeom>
            <a:solidFill>
              <a:srgbClr val="71B857"/>
            </a:solidFill>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791"/>
                </a:lnSpc>
              </a:pPr>
              <a:r>
                <a:rPr lang="en-US" sz="2022" spc="198">
                  <a:solidFill>
                    <a:srgbClr val="FFFFFF"/>
                  </a:solidFill>
                  <a:latin typeface="DM Sans"/>
                </a:rPr>
                <a:t>Getting Embeddings using Instructor Embedding</a:t>
              </a:r>
            </a:p>
          </p:txBody>
        </p:sp>
      </p:grpSp>
      <p:sp>
        <p:nvSpPr>
          <p:cNvPr name="TextBox 16" id="16"/>
          <p:cNvSpPr txBox="true"/>
          <p:nvPr/>
        </p:nvSpPr>
        <p:spPr>
          <a:xfrm rot="0">
            <a:off x="4075575" y="4787273"/>
            <a:ext cx="1699468" cy="919353"/>
          </a:xfrm>
          <a:prstGeom prst="rect">
            <a:avLst/>
          </a:prstGeom>
        </p:spPr>
        <p:txBody>
          <a:bodyPr anchor="t" rtlCol="false" tIns="0" lIns="0" bIns="0" rIns="0">
            <a:spAutoFit/>
          </a:bodyPr>
          <a:lstStyle/>
          <a:p>
            <a:pPr algn="ctr">
              <a:lnSpc>
                <a:spcPts val="3725"/>
              </a:lnSpc>
            </a:pPr>
            <a:r>
              <a:rPr lang="en-US" sz="2699" spc="264">
                <a:solidFill>
                  <a:srgbClr val="231F20"/>
                </a:solidFill>
                <a:latin typeface="DM Sans"/>
              </a:rPr>
              <a:t>Train Set</a:t>
            </a:r>
          </a:p>
          <a:p>
            <a:pPr algn="ctr">
              <a:lnSpc>
                <a:spcPts val="3725"/>
              </a:lnSpc>
              <a:spcBef>
                <a:spcPct val="0"/>
              </a:spcBef>
            </a:pPr>
          </a:p>
        </p:txBody>
      </p:sp>
      <p:sp>
        <p:nvSpPr>
          <p:cNvPr name="AutoShape 17" id="17"/>
          <p:cNvSpPr/>
          <p:nvPr/>
        </p:nvSpPr>
        <p:spPr>
          <a:xfrm>
            <a:off x="6779468" y="5940285"/>
            <a:ext cx="1154968" cy="901668"/>
          </a:xfrm>
          <a:prstGeom prst="line">
            <a:avLst/>
          </a:prstGeom>
          <a:ln cap="flat" w="38100">
            <a:solidFill>
              <a:srgbClr val="000000"/>
            </a:solidFill>
            <a:prstDash val="solid"/>
            <a:headEnd type="none" len="sm" w="sm"/>
            <a:tailEnd type="arrow" len="sm" w="med"/>
          </a:ln>
        </p:spPr>
      </p:sp>
      <p:sp>
        <p:nvSpPr>
          <p:cNvPr name="AutoShape 18" id="18"/>
          <p:cNvSpPr/>
          <p:nvPr/>
        </p:nvSpPr>
        <p:spPr>
          <a:xfrm flipV="true">
            <a:off x="6964169" y="7271025"/>
            <a:ext cx="981989" cy="1182522"/>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8015524" y="6349977"/>
            <a:ext cx="3239213" cy="1223515"/>
            <a:chOff x="0" y="0"/>
            <a:chExt cx="853126" cy="322243"/>
          </a:xfrm>
        </p:grpSpPr>
        <p:sp>
          <p:nvSpPr>
            <p:cNvPr name="Freeform 20" id="20"/>
            <p:cNvSpPr/>
            <p:nvPr/>
          </p:nvSpPr>
          <p:spPr>
            <a:xfrm flipH="false" flipV="false" rot="0">
              <a:off x="0" y="0"/>
              <a:ext cx="853126" cy="322243"/>
            </a:xfrm>
            <a:custGeom>
              <a:avLst/>
              <a:gdLst/>
              <a:ahLst/>
              <a:cxnLst/>
              <a:rect r="r" b="b" t="t" l="l"/>
              <a:pathLst>
                <a:path h="322243" w="853126">
                  <a:moveTo>
                    <a:pt x="121893" y="0"/>
                  </a:moveTo>
                  <a:lnTo>
                    <a:pt x="731233" y="0"/>
                  </a:lnTo>
                  <a:cubicBezTo>
                    <a:pt x="763561" y="0"/>
                    <a:pt x="794565" y="12842"/>
                    <a:pt x="817424" y="35702"/>
                  </a:cubicBezTo>
                  <a:cubicBezTo>
                    <a:pt x="840284" y="58561"/>
                    <a:pt x="853126" y="89565"/>
                    <a:pt x="853126" y="121893"/>
                  </a:cubicBezTo>
                  <a:lnTo>
                    <a:pt x="853126" y="200350"/>
                  </a:lnTo>
                  <a:cubicBezTo>
                    <a:pt x="853126" y="232678"/>
                    <a:pt x="840284" y="263682"/>
                    <a:pt x="817424" y="286541"/>
                  </a:cubicBezTo>
                  <a:cubicBezTo>
                    <a:pt x="794565" y="309400"/>
                    <a:pt x="763561" y="322243"/>
                    <a:pt x="731233" y="322243"/>
                  </a:cubicBezTo>
                  <a:lnTo>
                    <a:pt x="121893" y="322243"/>
                  </a:lnTo>
                  <a:cubicBezTo>
                    <a:pt x="89565" y="322243"/>
                    <a:pt x="58561" y="309400"/>
                    <a:pt x="35702" y="286541"/>
                  </a:cubicBezTo>
                  <a:cubicBezTo>
                    <a:pt x="12842" y="263682"/>
                    <a:pt x="0" y="232678"/>
                    <a:pt x="0" y="200350"/>
                  </a:cubicBezTo>
                  <a:lnTo>
                    <a:pt x="0" y="121893"/>
                  </a:lnTo>
                  <a:cubicBezTo>
                    <a:pt x="0" y="89565"/>
                    <a:pt x="12842" y="58561"/>
                    <a:pt x="35702" y="35702"/>
                  </a:cubicBezTo>
                  <a:cubicBezTo>
                    <a:pt x="58561" y="12842"/>
                    <a:pt x="89565" y="0"/>
                    <a:pt x="121893" y="0"/>
                  </a:cubicBezTo>
                  <a:close/>
                </a:path>
              </a:pathLst>
            </a:custGeom>
            <a:solidFill>
              <a:srgbClr val="71B857"/>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929"/>
                </a:lnSpc>
              </a:pPr>
              <a:r>
                <a:rPr lang="en-US" sz="2122" spc="208">
                  <a:solidFill>
                    <a:srgbClr val="FFFFFF"/>
                  </a:solidFill>
                  <a:latin typeface="DM Sans"/>
                </a:rPr>
                <a:t>Cosine Similarity</a:t>
              </a:r>
            </a:p>
          </p:txBody>
        </p:sp>
      </p:grpSp>
      <p:sp>
        <p:nvSpPr>
          <p:cNvPr name="AutoShape 22" id="22"/>
          <p:cNvSpPr/>
          <p:nvPr/>
        </p:nvSpPr>
        <p:spPr>
          <a:xfrm flipV="true">
            <a:off x="2226621" y="8542510"/>
            <a:ext cx="843894" cy="19050"/>
          </a:xfrm>
          <a:prstGeom prst="line">
            <a:avLst/>
          </a:prstGeom>
          <a:ln cap="flat" w="38100">
            <a:solidFill>
              <a:srgbClr val="000000"/>
            </a:solidFill>
            <a:prstDash val="solid"/>
            <a:headEnd type="none" len="sm" w="sm"/>
            <a:tailEnd type="arrow" len="sm" w="med"/>
          </a:ln>
        </p:spPr>
      </p:sp>
      <p:sp>
        <p:nvSpPr>
          <p:cNvPr name="AutoShape 23" id="23"/>
          <p:cNvSpPr/>
          <p:nvPr/>
        </p:nvSpPr>
        <p:spPr>
          <a:xfrm flipV="true">
            <a:off x="11268903" y="7018895"/>
            <a:ext cx="843894" cy="19050"/>
          </a:xfrm>
          <a:prstGeom prst="line">
            <a:avLst/>
          </a:prstGeom>
          <a:ln cap="flat" w="38100">
            <a:solidFill>
              <a:srgbClr val="000000"/>
            </a:solidFill>
            <a:prstDash val="solid"/>
            <a:headEnd type="none" len="sm" w="sm"/>
            <a:tailEnd type="arrow" len="sm" w="med"/>
          </a:ln>
        </p:spPr>
      </p:sp>
      <p:sp>
        <p:nvSpPr>
          <p:cNvPr name="TextBox 24" id="24"/>
          <p:cNvSpPr txBox="true"/>
          <p:nvPr/>
        </p:nvSpPr>
        <p:spPr>
          <a:xfrm rot="0">
            <a:off x="11932252" y="6588227"/>
            <a:ext cx="2269927" cy="966216"/>
          </a:xfrm>
          <a:prstGeom prst="rect">
            <a:avLst/>
          </a:prstGeom>
        </p:spPr>
        <p:txBody>
          <a:bodyPr anchor="t" rtlCol="false" tIns="0" lIns="0" bIns="0" rIns="0">
            <a:spAutoFit/>
          </a:bodyPr>
          <a:lstStyle/>
          <a:p>
            <a:pPr algn="ctr">
              <a:lnSpc>
                <a:spcPts val="2622"/>
              </a:lnSpc>
            </a:pPr>
            <a:r>
              <a:rPr lang="en-US" sz="1900" spc="186">
                <a:solidFill>
                  <a:srgbClr val="231F20"/>
                </a:solidFill>
                <a:latin typeface="DM Sans"/>
              </a:rPr>
              <a:t>Get Top-K </a:t>
            </a:r>
          </a:p>
          <a:p>
            <a:pPr algn="ctr">
              <a:lnSpc>
                <a:spcPts val="2622"/>
              </a:lnSpc>
            </a:pPr>
            <a:r>
              <a:rPr lang="en-US" sz="1900" spc="186">
                <a:solidFill>
                  <a:srgbClr val="231F20"/>
                </a:solidFill>
                <a:latin typeface="DM Sans"/>
              </a:rPr>
              <a:t>Most </a:t>
            </a:r>
          </a:p>
          <a:p>
            <a:pPr algn="ctr">
              <a:lnSpc>
                <a:spcPts val="2622"/>
              </a:lnSpc>
              <a:spcBef>
                <a:spcPct val="0"/>
              </a:spcBef>
            </a:pPr>
            <a:r>
              <a:rPr lang="en-US" sz="1900" spc="186">
                <a:solidFill>
                  <a:srgbClr val="231F20"/>
                </a:solidFill>
                <a:latin typeface="DM Sans"/>
              </a:rPr>
              <a:t>Similar Q-A pairs</a:t>
            </a:r>
          </a:p>
        </p:txBody>
      </p:sp>
      <p:grpSp>
        <p:nvGrpSpPr>
          <p:cNvPr name="Group 25" id="25"/>
          <p:cNvGrpSpPr/>
          <p:nvPr/>
        </p:nvGrpSpPr>
        <p:grpSpPr>
          <a:xfrm rot="0">
            <a:off x="14636611" y="5911547"/>
            <a:ext cx="2121361" cy="2233746"/>
            <a:chOff x="0" y="0"/>
            <a:chExt cx="366314" cy="385721"/>
          </a:xfrm>
        </p:grpSpPr>
        <p:sp>
          <p:nvSpPr>
            <p:cNvPr name="Freeform 26" id="26"/>
            <p:cNvSpPr/>
            <p:nvPr/>
          </p:nvSpPr>
          <p:spPr>
            <a:xfrm flipH="false" flipV="false" rot="0">
              <a:off x="0" y="0"/>
              <a:ext cx="366314" cy="385721"/>
            </a:xfrm>
            <a:custGeom>
              <a:avLst/>
              <a:gdLst/>
              <a:ahLst/>
              <a:cxnLst/>
              <a:rect r="r" b="b" t="t" l="l"/>
              <a:pathLst>
                <a:path h="385721" w="366314">
                  <a:moveTo>
                    <a:pt x="183157" y="0"/>
                  </a:moveTo>
                  <a:lnTo>
                    <a:pt x="183157" y="0"/>
                  </a:lnTo>
                  <a:cubicBezTo>
                    <a:pt x="231733" y="0"/>
                    <a:pt x="278320" y="19297"/>
                    <a:pt x="312669" y="53645"/>
                  </a:cubicBezTo>
                  <a:cubicBezTo>
                    <a:pt x="347017" y="87994"/>
                    <a:pt x="366314" y="134581"/>
                    <a:pt x="366314" y="183157"/>
                  </a:cubicBezTo>
                  <a:lnTo>
                    <a:pt x="366314" y="202564"/>
                  </a:lnTo>
                  <a:cubicBezTo>
                    <a:pt x="366314" y="303719"/>
                    <a:pt x="284312" y="385721"/>
                    <a:pt x="183157" y="385721"/>
                  </a:cubicBezTo>
                  <a:lnTo>
                    <a:pt x="183157" y="385721"/>
                  </a:lnTo>
                  <a:cubicBezTo>
                    <a:pt x="82002" y="385721"/>
                    <a:pt x="0" y="303719"/>
                    <a:pt x="0" y="202564"/>
                  </a:cubicBezTo>
                  <a:lnTo>
                    <a:pt x="0" y="183157"/>
                  </a:lnTo>
                  <a:cubicBezTo>
                    <a:pt x="0" y="82002"/>
                    <a:pt x="82002" y="0"/>
                    <a:pt x="183157" y="0"/>
                  </a:cubicBezTo>
                  <a:close/>
                </a:path>
              </a:pathLst>
            </a:custGeom>
            <a:solidFill>
              <a:srgbClr val="71B857"/>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3343"/>
                </a:lnSpc>
              </a:pPr>
              <a:r>
                <a:rPr lang="en-US" sz="2422" spc="237">
                  <a:solidFill>
                    <a:srgbClr val="FFFFFF"/>
                  </a:solidFill>
                  <a:latin typeface="DM Sans"/>
                </a:rPr>
                <a:t>BASE LLM</a:t>
              </a:r>
            </a:p>
          </p:txBody>
        </p:sp>
      </p:grpSp>
      <p:sp>
        <p:nvSpPr>
          <p:cNvPr name="AutoShape 28" id="28"/>
          <p:cNvSpPr/>
          <p:nvPr/>
        </p:nvSpPr>
        <p:spPr>
          <a:xfrm flipV="true">
            <a:off x="13732732" y="6980780"/>
            <a:ext cx="843894" cy="19050"/>
          </a:xfrm>
          <a:prstGeom prst="line">
            <a:avLst/>
          </a:prstGeom>
          <a:ln cap="flat" w="38100">
            <a:solidFill>
              <a:srgbClr val="000000"/>
            </a:solidFill>
            <a:prstDash val="solid"/>
            <a:headEnd type="none" len="sm" w="sm"/>
            <a:tailEnd type="arrow" len="sm" w="med"/>
          </a:ln>
        </p:spPr>
      </p:sp>
      <p:sp>
        <p:nvSpPr>
          <p:cNvPr name="TextBox 29" id="29"/>
          <p:cNvSpPr txBox="true"/>
          <p:nvPr/>
        </p:nvSpPr>
        <p:spPr>
          <a:xfrm rot="0">
            <a:off x="14040787" y="4209773"/>
            <a:ext cx="2930137" cy="428441"/>
          </a:xfrm>
          <a:prstGeom prst="rect">
            <a:avLst/>
          </a:prstGeom>
        </p:spPr>
        <p:txBody>
          <a:bodyPr anchor="t" rtlCol="false" tIns="0" lIns="0" bIns="0" rIns="0">
            <a:spAutoFit/>
          </a:bodyPr>
          <a:lstStyle/>
          <a:p>
            <a:pPr algn="ctr">
              <a:lnSpc>
                <a:spcPts val="3461"/>
              </a:lnSpc>
              <a:spcBef>
                <a:spcPct val="0"/>
              </a:spcBef>
            </a:pPr>
            <a:r>
              <a:rPr lang="en-US" sz="2508" spc="245">
                <a:solidFill>
                  <a:srgbClr val="231F20"/>
                </a:solidFill>
                <a:latin typeface="DM Sans"/>
              </a:rPr>
              <a:t>"[Q]: ____" </a:t>
            </a:r>
          </a:p>
        </p:txBody>
      </p:sp>
      <p:sp>
        <p:nvSpPr>
          <p:cNvPr name="TextBox 30" id="30"/>
          <p:cNvSpPr txBox="true"/>
          <p:nvPr/>
        </p:nvSpPr>
        <p:spPr>
          <a:xfrm rot="0">
            <a:off x="282949" y="9056554"/>
            <a:ext cx="1475184" cy="385572"/>
          </a:xfrm>
          <a:prstGeom prst="rect">
            <a:avLst/>
          </a:prstGeom>
        </p:spPr>
        <p:txBody>
          <a:bodyPr anchor="t" rtlCol="false" tIns="0" lIns="0" bIns="0" rIns="0">
            <a:spAutoFit/>
          </a:bodyPr>
          <a:lstStyle/>
          <a:p>
            <a:pPr algn="ctr">
              <a:lnSpc>
                <a:spcPts val="3174"/>
              </a:lnSpc>
              <a:spcBef>
                <a:spcPct val="0"/>
              </a:spcBef>
            </a:pPr>
            <a:r>
              <a:rPr lang="en-US" sz="2300" spc="225">
                <a:solidFill>
                  <a:srgbClr val="231F20"/>
                </a:solidFill>
                <a:latin typeface="DM Sans"/>
              </a:rPr>
              <a:t>Question</a:t>
            </a:r>
          </a:p>
        </p:txBody>
      </p:sp>
      <p:sp>
        <p:nvSpPr>
          <p:cNvPr name="TextBox 31" id="31"/>
          <p:cNvSpPr txBox="true"/>
          <p:nvPr/>
        </p:nvSpPr>
        <p:spPr>
          <a:xfrm rot="0">
            <a:off x="13950216" y="3519141"/>
            <a:ext cx="2847975" cy="385572"/>
          </a:xfrm>
          <a:prstGeom prst="rect">
            <a:avLst/>
          </a:prstGeom>
        </p:spPr>
        <p:txBody>
          <a:bodyPr anchor="t" rtlCol="false" tIns="0" lIns="0" bIns="0" rIns="0">
            <a:spAutoFit/>
          </a:bodyPr>
          <a:lstStyle/>
          <a:p>
            <a:pPr algn="ctr">
              <a:lnSpc>
                <a:spcPts val="3174"/>
              </a:lnSpc>
              <a:spcBef>
                <a:spcPct val="0"/>
              </a:spcBef>
            </a:pPr>
            <a:r>
              <a:rPr lang="en-US" sz="2300" spc="225">
                <a:solidFill>
                  <a:srgbClr val="231F20"/>
                </a:solidFill>
                <a:latin typeface="DM Sans"/>
              </a:rPr>
              <a:t>Original Question</a:t>
            </a:r>
          </a:p>
        </p:txBody>
      </p:sp>
      <p:sp>
        <p:nvSpPr>
          <p:cNvPr name="AutoShape 32" id="32"/>
          <p:cNvSpPr/>
          <p:nvPr/>
        </p:nvSpPr>
        <p:spPr>
          <a:xfrm>
            <a:off x="15697292" y="4834898"/>
            <a:ext cx="0" cy="871728"/>
          </a:xfrm>
          <a:prstGeom prst="line">
            <a:avLst/>
          </a:prstGeom>
          <a:ln cap="flat" w="38100">
            <a:solidFill>
              <a:srgbClr val="000000"/>
            </a:solidFill>
            <a:prstDash val="solid"/>
            <a:headEnd type="none" len="sm" w="sm"/>
            <a:tailEnd type="arrow" len="sm" w="med"/>
          </a:ln>
        </p:spPr>
      </p:sp>
      <p:sp>
        <p:nvSpPr>
          <p:cNvPr name="AutoShape 33" id="33"/>
          <p:cNvSpPr/>
          <p:nvPr/>
        </p:nvSpPr>
        <p:spPr>
          <a:xfrm>
            <a:off x="15735392" y="8285927"/>
            <a:ext cx="0" cy="871728"/>
          </a:xfrm>
          <a:prstGeom prst="line">
            <a:avLst/>
          </a:prstGeom>
          <a:ln cap="flat" w="38100">
            <a:solidFill>
              <a:srgbClr val="000000"/>
            </a:solidFill>
            <a:prstDash val="solid"/>
            <a:headEnd type="none" len="sm" w="sm"/>
            <a:tailEnd type="arrow" len="sm" w="med"/>
          </a:ln>
        </p:spPr>
      </p:sp>
      <p:sp>
        <p:nvSpPr>
          <p:cNvPr name="TextBox 34" id="34"/>
          <p:cNvSpPr txBox="true"/>
          <p:nvPr/>
        </p:nvSpPr>
        <p:spPr>
          <a:xfrm rot="0">
            <a:off x="13245450" y="9394501"/>
            <a:ext cx="4865584" cy="426125"/>
          </a:xfrm>
          <a:prstGeom prst="rect">
            <a:avLst/>
          </a:prstGeom>
        </p:spPr>
        <p:txBody>
          <a:bodyPr anchor="t" rtlCol="false" tIns="0" lIns="0" bIns="0" rIns="0">
            <a:spAutoFit/>
          </a:bodyPr>
          <a:lstStyle/>
          <a:p>
            <a:pPr algn="ctr" marL="0" indent="0" lvl="0">
              <a:lnSpc>
                <a:spcPts val="3461"/>
              </a:lnSpc>
              <a:spcBef>
                <a:spcPct val="0"/>
              </a:spcBef>
            </a:pPr>
            <a:r>
              <a:rPr lang="en-US" sz="2508" spc="245" u="none">
                <a:solidFill>
                  <a:srgbClr val="231F20"/>
                </a:solidFill>
                <a:latin typeface="DM Sans"/>
              </a:rPr>
              <a:t>"[A]: ____"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4154679" y="274974"/>
            <a:ext cx="1351177" cy="1608544"/>
          </a:xfrm>
          <a:custGeom>
            <a:avLst/>
            <a:gdLst/>
            <a:ahLst/>
            <a:cxnLst/>
            <a:rect r="r" b="b" t="t" l="l"/>
            <a:pathLst>
              <a:path h="1608544" w="1351177">
                <a:moveTo>
                  <a:pt x="0" y="0"/>
                </a:moveTo>
                <a:lnTo>
                  <a:pt x="1351177" y="0"/>
                </a:lnTo>
                <a:lnTo>
                  <a:pt x="1351177" y="1608544"/>
                </a:lnTo>
                <a:lnTo>
                  <a:pt x="0" y="1608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220511" y="1799435"/>
            <a:ext cx="12781313" cy="1815054"/>
            <a:chOff x="0" y="0"/>
            <a:chExt cx="3485379" cy="494953"/>
          </a:xfrm>
        </p:grpSpPr>
        <p:sp>
          <p:nvSpPr>
            <p:cNvPr name="Freeform 7" id="7"/>
            <p:cNvSpPr/>
            <p:nvPr/>
          </p:nvSpPr>
          <p:spPr>
            <a:xfrm flipH="false" flipV="false" rot="0">
              <a:off x="0" y="0"/>
              <a:ext cx="3485379" cy="494953"/>
            </a:xfrm>
            <a:custGeom>
              <a:avLst/>
              <a:gdLst/>
              <a:ahLst/>
              <a:cxnLst/>
              <a:rect r="r" b="b" t="t" l="l"/>
              <a:pathLst>
                <a:path h="494953" w="3485379">
                  <a:moveTo>
                    <a:pt x="0" y="0"/>
                  </a:moveTo>
                  <a:lnTo>
                    <a:pt x="3485379" y="0"/>
                  </a:lnTo>
                  <a:lnTo>
                    <a:pt x="3485379" y="494953"/>
                  </a:lnTo>
                  <a:lnTo>
                    <a:pt x="0" y="494953"/>
                  </a:lnTo>
                  <a:close/>
                </a:path>
              </a:pathLst>
            </a:custGeom>
            <a:solidFill>
              <a:srgbClr val="000000">
                <a:alpha val="0"/>
              </a:srgbClr>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nSpc>
                  <a:spcPts val="4139"/>
                </a:lnSpc>
              </a:pPr>
              <a:r>
                <a:rPr lang="en-US" sz="2999" spc="293">
                  <a:solidFill>
                    <a:srgbClr val="040506"/>
                  </a:solidFill>
                  <a:latin typeface="DM Sans"/>
                </a:rPr>
                <a:t>Base models, fine-tuned models, and prompted queries</a:t>
              </a:r>
            </a:p>
          </p:txBody>
        </p:sp>
      </p:grpSp>
      <p:grpSp>
        <p:nvGrpSpPr>
          <p:cNvPr name="Group 9" id="9"/>
          <p:cNvGrpSpPr/>
          <p:nvPr/>
        </p:nvGrpSpPr>
        <p:grpSpPr>
          <a:xfrm rot="0">
            <a:off x="2335666" y="4578276"/>
            <a:ext cx="2935589" cy="1181704"/>
            <a:chOff x="0" y="0"/>
            <a:chExt cx="800516" cy="322243"/>
          </a:xfrm>
        </p:grpSpPr>
        <p:sp>
          <p:nvSpPr>
            <p:cNvPr name="Freeform 10" id="10"/>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000000"/>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Base LLMs</a:t>
              </a:r>
            </a:p>
          </p:txBody>
        </p:sp>
      </p:grpSp>
      <p:grpSp>
        <p:nvGrpSpPr>
          <p:cNvPr name="Group 12" id="12"/>
          <p:cNvGrpSpPr/>
          <p:nvPr/>
        </p:nvGrpSpPr>
        <p:grpSpPr>
          <a:xfrm rot="0">
            <a:off x="2335666" y="8001115"/>
            <a:ext cx="2935589" cy="1181704"/>
            <a:chOff x="0" y="0"/>
            <a:chExt cx="800516" cy="322243"/>
          </a:xfrm>
        </p:grpSpPr>
        <p:sp>
          <p:nvSpPr>
            <p:cNvPr name="Freeform 13" id="13"/>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000000"/>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Fine-tuned LLMs</a:t>
              </a:r>
            </a:p>
          </p:txBody>
        </p:sp>
      </p:grpSp>
      <p:grpSp>
        <p:nvGrpSpPr>
          <p:cNvPr name="Group 15" id="15"/>
          <p:cNvGrpSpPr/>
          <p:nvPr/>
        </p:nvGrpSpPr>
        <p:grpSpPr>
          <a:xfrm rot="0">
            <a:off x="2335666" y="6365878"/>
            <a:ext cx="2935589" cy="1181704"/>
            <a:chOff x="0" y="0"/>
            <a:chExt cx="800516" cy="322243"/>
          </a:xfrm>
        </p:grpSpPr>
        <p:sp>
          <p:nvSpPr>
            <p:cNvPr name="Freeform 16" id="16"/>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000000"/>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Prompted LLMs</a:t>
              </a:r>
            </a:p>
          </p:txBody>
        </p:sp>
      </p:grpSp>
      <p:grpSp>
        <p:nvGrpSpPr>
          <p:cNvPr name="Group 18" id="18"/>
          <p:cNvGrpSpPr/>
          <p:nvPr/>
        </p:nvGrpSpPr>
        <p:grpSpPr>
          <a:xfrm rot="0">
            <a:off x="6125358" y="4578276"/>
            <a:ext cx="3614547" cy="1181704"/>
            <a:chOff x="0" y="0"/>
            <a:chExt cx="985663" cy="322243"/>
          </a:xfrm>
        </p:grpSpPr>
        <p:sp>
          <p:nvSpPr>
            <p:cNvPr name="Freeform 19" id="19"/>
            <p:cNvSpPr/>
            <p:nvPr/>
          </p:nvSpPr>
          <p:spPr>
            <a:xfrm flipH="false" flipV="false" rot="0">
              <a:off x="0" y="0"/>
              <a:ext cx="985663" cy="322243"/>
            </a:xfrm>
            <a:custGeom>
              <a:avLst/>
              <a:gdLst/>
              <a:ahLst/>
              <a:cxnLst/>
              <a:rect r="r" b="b" t="t" l="l"/>
              <a:pathLst>
                <a:path h="322243" w="985663">
                  <a:moveTo>
                    <a:pt x="0" y="0"/>
                  </a:moveTo>
                  <a:lnTo>
                    <a:pt x="985663" y="0"/>
                  </a:lnTo>
                  <a:lnTo>
                    <a:pt x="985663" y="322243"/>
                  </a:lnTo>
                  <a:lnTo>
                    <a:pt x="0" y="322243"/>
                  </a:lnTo>
                  <a:close/>
                </a:path>
              </a:pathLst>
            </a:custGeom>
            <a:solidFill>
              <a:srgbClr val="ECECEC"/>
            </a:solidFill>
            <a:ln w="19050">
              <a:solidFill>
                <a:srgbClr val="000000"/>
              </a:solidFill>
            </a:ln>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10101"/>
                  </a:solidFill>
                  <a:latin typeface="DM Sans"/>
                </a:rPr>
                <a:t>No</a:t>
              </a:r>
            </a:p>
          </p:txBody>
        </p:sp>
      </p:grpSp>
      <p:grpSp>
        <p:nvGrpSpPr>
          <p:cNvPr name="Group 21" id="21"/>
          <p:cNvGrpSpPr/>
          <p:nvPr/>
        </p:nvGrpSpPr>
        <p:grpSpPr>
          <a:xfrm rot="0">
            <a:off x="6125358" y="3558784"/>
            <a:ext cx="3614547" cy="646557"/>
            <a:chOff x="0" y="0"/>
            <a:chExt cx="985663" cy="176312"/>
          </a:xfrm>
        </p:grpSpPr>
        <p:sp>
          <p:nvSpPr>
            <p:cNvPr name="Freeform 22" id="22"/>
            <p:cNvSpPr/>
            <p:nvPr/>
          </p:nvSpPr>
          <p:spPr>
            <a:xfrm flipH="false" flipV="false" rot="0">
              <a:off x="0" y="0"/>
              <a:ext cx="985663" cy="176312"/>
            </a:xfrm>
            <a:custGeom>
              <a:avLst/>
              <a:gdLst/>
              <a:ahLst/>
              <a:cxnLst/>
              <a:rect r="r" b="b" t="t" l="l"/>
              <a:pathLst>
                <a:path h="176312" w="985663">
                  <a:moveTo>
                    <a:pt x="0" y="0"/>
                  </a:moveTo>
                  <a:lnTo>
                    <a:pt x="985663" y="0"/>
                  </a:lnTo>
                  <a:lnTo>
                    <a:pt x="985663" y="176312"/>
                  </a:lnTo>
                  <a:lnTo>
                    <a:pt x="0" y="176312"/>
                  </a:lnTo>
                  <a:close/>
                </a:path>
              </a:pathLst>
            </a:custGeom>
            <a:solidFill>
              <a:srgbClr val="000000"/>
            </a:solidFill>
          </p:spPr>
        </p:sp>
        <p:sp>
          <p:nvSpPr>
            <p:cNvPr name="TextBox 23" id="23"/>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Finetuned with:</a:t>
              </a:r>
            </a:p>
          </p:txBody>
        </p:sp>
      </p:grpSp>
      <p:grpSp>
        <p:nvGrpSpPr>
          <p:cNvPr name="Group 24" id="24"/>
          <p:cNvGrpSpPr/>
          <p:nvPr/>
        </p:nvGrpSpPr>
        <p:grpSpPr>
          <a:xfrm rot="0">
            <a:off x="6125358" y="6365878"/>
            <a:ext cx="3614547" cy="1181704"/>
            <a:chOff x="0" y="0"/>
            <a:chExt cx="985663" cy="322243"/>
          </a:xfrm>
        </p:grpSpPr>
        <p:sp>
          <p:nvSpPr>
            <p:cNvPr name="Freeform 25" id="25"/>
            <p:cNvSpPr/>
            <p:nvPr/>
          </p:nvSpPr>
          <p:spPr>
            <a:xfrm flipH="false" flipV="false" rot="0">
              <a:off x="0" y="0"/>
              <a:ext cx="985663" cy="322243"/>
            </a:xfrm>
            <a:custGeom>
              <a:avLst/>
              <a:gdLst/>
              <a:ahLst/>
              <a:cxnLst/>
              <a:rect r="r" b="b" t="t" l="l"/>
              <a:pathLst>
                <a:path h="322243" w="985663">
                  <a:moveTo>
                    <a:pt x="0" y="0"/>
                  </a:moveTo>
                  <a:lnTo>
                    <a:pt x="985663" y="0"/>
                  </a:lnTo>
                  <a:lnTo>
                    <a:pt x="985663" y="322243"/>
                  </a:lnTo>
                  <a:lnTo>
                    <a:pt x="0" y="322243"/>
                  </a:lnTo>
                  <a:close/>
                </a:path>
              </a:pathLst>
            </a:custGeom>
            <a:solidFill>
              <a:srgbClr val="ECECEC"/>
            </a:solidFill>
            <a:ln w="19050">
              <a:solidFill>
                <a:srgbClr val="000000"/>
              </a:solidFill>
            </a:ln>
          </p:spPr>
        </p:sp>
        <p:sp>
          <p:nvSpPr>
            <p:cNvPr name="TextBox 26" id="26"/>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10101"/>
                  </a:solidFill>
                  <a:latin typeface="DM Sans"/>
                </a:rPr>
                <a:t>No</a:t>
              </a:r>
            </a:p>
          </p:txBody>
        </p:sp>
      </p:grpSp>
      <p:grpSp>
        <p:nvGrpSpPr>
          <p:cNvPr name="Group 27" id="27"/>
          <p:cNvGrpSpPr/>
          <p:nvPr/>
        </p:nvGrpSpPr>
        <p:grpSpPr>
          <a:xfrm rot="0">
            <a:off x="6125358" y="7919056"/>
            <a:ext cx="1807274" cy="1408786"/>
            <a:chOff x="0" y="0"/>
            <a:chExt cx="492832" cy="384166"/>
          </a:xfrm>
        </p:grpSpPr>
        <p:sp>
          <p:nvSpPr>
            <p:cNvPr name="Freeform 28" id="28"/>
            <p:cNvSpPr/>
            <p:nvPr/>
          </p:nvSpPr>
          <p:spPr>
            <a:xfrm flipH="false" flipV="false" rot="0">
              <a:off x="0" y="0"/>
              <a:ext cx="492832" cy="384166"/>
            </a:xfrm>
            <a:custGeom>
              <a:avLst/>
              <a:gdLst/>
              <a:ahLst/>
              <a:cxnLst/>
              <a:rect r="r" b="b" t="t" l="l"/>
              <a:pathLst>
                <a:path h="384166" w="492832">
                  <a:moveTo>
                    <a:pt x="0" y="0"/>
                  </a:moveTo>
                  <a:lnTo>
                    <a:pt x="492832" y="0"/>
                  </a:lnTo>
                  <a:lnTo>
                    <a:pt x="492832" y="384166"/>
                  </a:lnTo>
                  <a:lnTo>
                    <a:pt x="0" y="384166"/>
                  </a:lnTo>
                  <a:close/>
                </a:path>
              </a:pathLst>
            </a:custGeom>
            <a:solidFill>
              <a:srgbClr val="ECECEC"/>
            </a:solidFill>
            <a:ln w="19050">
              <a:solidFill>
                <a:srgbClr val="000000"/>
              </a:solidFill>
            </a:ln>
          </p:spPr>
        </p:sp>
        <p:sp>
          <p:nvSpPr>
            <p:cNvPr name="TextBox 29" id="29"/>
            <p:cNvSpPr txBox="true"/>
            <p:nvPr/>
          </p:nvSpPr>
          <p:spPr>
            <a:xfrm>
              <a:off x="0" y="-47625"/>
              <a:ext cx="812800" cy="860425"/>
            </a:xfrm>
            <a:prstGeom prst="rect">
              <a:avLst/>
            </a:prstGeom>
          </p:spPr>
          <p:txBody>
            <a:bodyPr anchor="ctr" rtlCol="false" tIns="50800" lIns="50800" bIns="50800" rIns="50800"/>
            <a:lstStyle/>
            <a:p>
              <a:pPr algn="ctr">
                <a:lnSpc>
                  <a:spcPts val="3311"/>
                </a:lnSpc>
              </a:pPr>
              <a:r>
                <a:rPr lang="en-US" sz="2400" spc="235">
                  <a:solidFill>
                    <a:srgbClr val="010101"/>
                  </a:solidFill>
                  <a:latin typeface="DM Sans"/>
                </a:rPr>
                <a:t>MedQuAD training set</a:t>
              </a:r>
            </a:p>
          </p:txBody>
        </p:sp>
      </p:grpSp>
      <p:grpSp>
        <p:nvGrpSpPr>
          <p:cNvPr name="Group 30" id="30"/>
          <p:cNvGrpSpPr/>
          <p:nvPr/>
        </p:nvGrpSpPr>
        <p:grpSpPr>
          <a:xfrm rot="0">
            <a:off x="10404134" y="3558784"/>
            <a:ext cx="6298586" cy="646557"/>
            <a:chOff x="0" y="0"/>
            <a:chExt cx="1717582" cy="176312"/>
          </a:xfrm>
        </p:grpSpPr>
        <p:sp>
          <p:nvSpPr>
            <p:cNvPr name="Freeform 31" id="31"/>
            <p:cNvSpPr/>
            <p:nvPr/>
          </p:nvSpPr>
          <p:spPr>
            <a:xfrm flipH="false" flipV="false" rot="0">
              <a:off x="0" y="0"/>
              <a:ext cx="1717582" cy="176312"/>
            </a:xfrm>
            <a:custGeom>
              <a:avLst/>
              <a:gdLst/>
              <a:ahLst/>
              <a:cxnLst/>
              <a:rect r="r" b="b" t="t" l="l"/>
              <a:pathLst>
                <a:path h="176312" w="1717582">
                  <a:moveTo>
                    <a:pt x="0" y="0"/>
                  </a:moveTo>
                  <a:lnTo>
                    <a:pt x="1717582" y="0"/>
                  </a:lnTo>
                  <a:lnTo>
                    <a:pt x="1717582" y="176312"/>
                  </a:lnTo>
                  <a:lnTo>
                    <a:pt x="0" y="176312"/>
                  </a:lnTo>
                  <a:close/>
                </a:path>
              </a:pathLst>
            </a:custGeom>
            <a:solidFill>
              <a:srgbClr val="000000"/>
            </a:solidFill>
          </p:spPr>
        </p:sp>
        <p:sp>
          <p:nvSpPr>
            <p:cNvPr name="TextBox 32" id="32"/>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Evaluated in:</a:t>
              </a:r>
            </a:p>
          </p:txBody>
        </p:sp>
      </p:grpSp>
      <p:grpSp>
        <p:nvGrpSpPr>
          <p:cNvPr name="Group 33" id="33"/>
          <p:cNvGrpSpPr/>
          <p:nvPr/>
        </p:nvGrpSpPr>
        <p:grpSpPr>
          <a:xfrm rot="0">
            <a:off x="10404134" y="4578276"/>
            <a:ext cx="2978293" cy="1181704"/>
            <a:chOff x="0" y="0"/>
            <a:chExt cx="812161" cy="322243"/>
          </a:xfrm>
        </p:grpSpPr>
        <p:sp>
          <p:nvSpPr>
            <p:cNvPr name="Freeform 34" id="34"/>
            <p:cNvSpPr/>
            <p:nvPr/>
          </p:nvSpPr>
          <p:spPr>
            <a:xfrm flipH="false" flipV="false" rot="0">
              <a:off x="0" y="0"/>
              <a:ext cx="812161" cy="322243"/>
            </a:xfrm>
            <a:custGeom>
              <a:avLst/>
              <a:gdLst/>
              <a:ahLst/>
              <a:cxnLst/>
              <a:rect r="r" b="b" t="t" l="l"/>
              <a:pathLst>
                <a:path h="322243" w="812161">
                  <a:moveTo>
                    <a:pt x="0" y="0"/>
                  </a:moveTo>
                  <a:lnTo>
                    <a:pt x="812161" y="0"/>
                  </a:lnTo>
                  <a:lnTo>
                    <a:pt x="812161" y="322243"/>
                  </a:lnTo>
                  <a:lnTo>
                    <a:pt x="0" y="322243"/>
                  </a:lnTo>
                  <a:close/>
                </a:path>
              </a:pathLst>
            </a:custGeom>
            <a:solidFill>
              <a:srgbClr val="ECECEC"/>
            </a:solidFill>
            <a:ln w="19050">
              <a:solidFill>
                <a:srgbClr val="000000"/>
              </a:solidFill>
            </a:ln>
          </p:spPr>
        </p:sp>
        <p:sp>
          <p:nvSpPr>
            <p:cNvPr name="TextBox 35" id="35"/>
            <p:cNvSpPr txBox="true"/>
            <p:nvPr/>
          </p:nvSpPr>
          <p:spPr>
            <a:xfrm>
              <a:off x="0" y="-57150"/>
              <a:ext cx="812800" cy="869950"/>
            </a:xfrm>
            <a:prstGeom prst="rect">
              <a:avLst/>
            </a:prstGeom>
          </p:spPr>
          <p:txBody>
            <a:bodyPr anchor="ctr" rtlCol="false" tIns="50800" lIns="50800" bIns="50800" rIns="50800"/>
            <a:lstStyle/>
            <a:p>
              <a:pPr algn="ctr">
                <a:lnSpc>
                  <a:spcPts val="4001"/>
                </a:lnSpc>
              </a:pPr>
              <a:r>
                <a:rPr lang="en-US" sz="2899" spc="284">
                  <a:solidFill>
                    <a:srgbClr val="010101"/>
                  </a:solidFill>
                  <a:latin typeface="DM Sans"/>
                </a:rPr>
                <a:t>MedQuAD</a:t>
              </a:r>
            </a:p>
            <a:p>
              <a:pPr algn="ctr">
                <a:lnSpc>
                  <a:spcPts val="4001"/>
                </a:lnSpc>
              </a:pPr>
              <a:r>
                <a:rPr lang="en-US" sz="2899" spc="284">
                  <a:solidFill>
                    <a:srgbClr val="010101"/>
                  </a:solidFill>
                  <a:latin typeface="DM Sans"/>
                </a:rPr>
                <a:t>validation set</a:t>
              </a:r>
            </a:p>
          </p:txBody>
        </p:sp>
      </p:grpSp>
      <p:grpSp>
        <p:nvGrpSpPr>
          <p:cNvPr name="Group 36" id="36"/>
          <p:cNvGrpSpPr/>
          <p:nvPr/>
        </p:nvGrpSpPr>
        <p:grpSpPr>
          <a:xfrm rot="0">
            <a:off x="13724426" y="4578276"/>
            <a:ext cx="2978293" cy="1181704"/>
            <a:chOff x="0" y="0"/>
            <a:chExt cx="812161" cy="322243"/>
          </a:xfrm>
        </p:grpSpPr>
        <p:sp>
          <p:nvSpPr>
            <p:cNvPr name="Freeform 37" id="37"/>
            <p:cNvSpPr/>
            <p:nvPr/>
          </p:nvSpPr>
          <p:spPr>
            <a:xfrm flipH="false" flipV="false" rot="0">
              <a:off x="0" y="0"/>
              <a:ext cx="812161" cy="322243"/>
            </a:xfrm>
            <a:custGeom>
              <a:avLst/>
              <a:gdLst/>
              <a:ahLst/>
              <a:cxnLst/>
              <a:rect r="r" b="b" t="t" l="l"/>
              <a:pathLst>
                <a:path h="322243" w="812161">
                  <a:moveTo>
                    <a:pt x="0" y="0"/>
                  </a:moveTo>
                  <a:lnTo>
                    <a:pt x="812161" y="0"/>
                  </a:lnTo>
                  <a:lnTo>
                    <a:pt x="812161" y="322243"/>
                  </a:lnTo>
                  <a:lnTo>
                    <a:pt x="0" y="322243"/>
                  </a:lnTo>
                  <a:close/>
                </a:path>
              </a:pathLst>
            </a:custGeom>
            <a:solidFill>
              <a:srgbClr val="ECECEC"/>
            </a:solidFill>
            <a:ln w="19050">
              <a:solidFill>
                <a:srgbClr val="000000"/>
              </a:solidFill>
            </a:ln>
          </p:spPr>
        </p:sp>
        <p:sp>
          <p:nvSpPr>
            <p:cNvPr name="TextBox 38" id="38"/>
            <p:cNvSpPr txBox="true"/>
            <p:nvPr/>
          </p:nvSpPr>
          <p:spPr>
            <a:xfrm>
              <a:off x="0" y="-57150"/>
              <a:ext cx="812800" cy="869950"/>
            </a:xfrm>
            <a:prstGeom prst="rect">
              <a:avLst/>
            </a:prstGeom>
          </p:spPr>
          <p:txBody>
            <a:bodyPr anchor="ctr" rtlCol="false" tIns="50800" lIns="50800" bIns="50800" rIns="50800"/>
            <a:lstStyle/>
            <a:p>
              <a:pPr algn="ctr">
                <a:lnSpc>
                  <a:spcPts val="4001"/>
                </a:lnSpc>
              </a:pPr>
              <a:r>
                <a:rPr lang="en-US" sz="2899" spc="284">
                  <a:solidFill>
                    <a:srgbClr val="010101"/>
                  </a:solidFill>
                  <a:latin typeface="DM Sans"/>
                </a:rPr>
                <a:t>ICliniq</a:t>
              </a:r>
            </a:p>
            <a:p>
              <a:pPr algn="ctr">
                <a:lnSpc>
                  <a:spcPts val="4001"/>
                </a:lnSpc>
              </a:pPr>
              <a:r>
                <a:rPr lang="en-US" sz="2899" spc="284">
                  <a:solidFill>
                    <a:srgbClr val="010101"/>
                  </a:solidFill>
                  <a:latin typeface="DM Sans"/>
                </a:rPr>
                <a:t>validation set</a:t>
              </a:r>
            </a:p>
          </p:txBody>
        </p:sp>
      </p:grpSp>
      <p:grpSp>
        <p:nvGrpSpPr>
          <p:cNvPr name="Group 39" id="39"/>
          <p:cNvGrpSpPr/>
          <p:nvPr/>
        </p:nvGrpSpPr>
        <p:grpSpPr>
          <a:xfrm rot="0">
            <a:off x="10404134" y="6365878"/>
            <a:ext cx="2978293" cy="1181704"/>
            <a:chOff x="0" y="0"/>
            <a:chExt cx="812161" cy="322243"/>
          </a:xfrm>
        </p:grpSpPr>
        <p:sp>
          <p:nvSpPr>
            <p:cNvPr name="Freeform 40" id="40"/>
            <p:cNvSpPr/>
            <p:nvPr/>
          </p:nvSpPr>
          <p:spPr>
            <a:xfrm flipH="false" flipV="false" rot="0">
              <a:off x="0" y="0"/>
              <a:ext cx="812161" cy="322243"/>
            </a:xfrm>
            <a:custGeom>
              <a:avLst/>
              <a:gdLst/>
              <a:ahLst/>
              <a:cxnLst/>
              <a:rect r="r" b="b" t="t" l="l"/>
              <a:pathLst>
                <a:path h="322243" w="812161">
                  <a:moveTo>
                    <a:pt x="0" y="0"/>
                  </a:moveTo>
                  <a:lnTo>
                    <a:pt x="812161" y="0"/>
                  </a:lnTo>
                  <a:lnTo>
                    <a:pt x="812161" y="322243"/>
                  </a:lnTo>
                  <a:lnTo>
                    <a:pt x="0" y="322243"/>
                  </a:lnTo>
                  <a:close/>
                </a:path>
              </a:pathLst>
            </a:custGeom>
            <a:solidFill>
              <a:srgbClr val="ECECEC"/>
            </a:solidFill>
            <a:ln w="19050">
              <a:solidFill>
                <a:srgbClr val="000000"/>
              </a:solidFill>
            </a:ln>
          </p:spPr>
        </p:sp>
        <p:sp>
          <p:nvSpPr>
            <p:cNvPr name="TextBox 41" id="41"/>
            <p:cNvSpPr txBox="true"/>
            <p:nvPr/>
          </p:nvSpPr>
          <p:spPr>
            <a:xfrm>
              <a:off x="0" y="-57150"/>
              <a:ext cx="812800" cy="869950"/>
            </a:xfrm>
            <a:prstGeom prst="rect">
              <a:avLst/>
            </a:prstGeom>
          </p:spPr>
          <p:txBody>
            <a:bodyPr anchor="ctr" rtlCol="false" tIns="50800" lIns="50800" bIns="50800" rIns="50800"/>
            <a:lstStyle/>
            <a:p>
              <a:pPr algn="ctr">
                <a:lnSpc>
                  <a:spcPts val="4001"/>
                </a:lnSpc>
              </a:pPr>
              <a:r>
                <a:rPr lang="en-US" sz="2899" spc="284">
                  <a:solidFill>
                    <a:srgbClr val="010101"/>
                  </a:solidFill>
                  <a:latin typeface="DM Sans"/>
                </a:rPr>
                <a:t>MedQuAD</a:t>
              </a:r>
            </a:p>
            <a:p>
              <a:pPr algn="ctr">
                <a:lnSpc>
                  <a:spcPts val="4001"/>
                </a:lnSpc>
              </a:pPr>
              <a:r>
                <a:rPr lang="en-US" sz="2899" spc="284">
                  <a:solidFill>
                    <a:srgbClr val="010101"/>
                  </a:solidFill>
                  <a:latin typeface="DM Sans"/>
                </a:rPr>
                <a:t>validation set</a:t>
              </a:r>
            </a:p>
          </p:txBody>
        </p:sp>
      </p:grpSp>
      <p:grpSp>
        <p:nvGrpSpPr>
          <p:cNvPr name="Group 42" id="42"/>
          <p:cNvGrpSpPr/>
          <p:nvPr/>
        </p:nvGrpSpPr>
        <p:grpSpPr>
          <a:xfrm rot="0">
            <a:off x="13724426" y="6365878"/>
            <a:ext cx="2978293" cy="1181704"/>
            <a:chOff x="0" y="0"/>
            <a:chExt cx="812161" cy="322243"/>
          </a:xfrm>
        </p:grpSpPr>
        <p:sp>
          <p:nvSpPr>
            <p:cNvPr name="Freeform 43" id="43"/>
            <p:cNvSpPr/>
            <p:nvPr/>
          </p:nvSpPr>
          <p:spPr>
            <a:xfrm flipH="false" flipV="false" rot="0">
              <a:off x="0" y="0"/>
              <a:ext cx="812161" cy="322243"/>
            </a:xfrm>
            <a:custGeom>
              <a:avLst/>
              <a:gdLst/>
              <a:ahLst/>
              <a:cxnLst/>
              <a:rect r="r" b="b" t="t" l="l"/>
              <a:pathLst>
                <a:path h="322243" w="812161">
                  <a:moveTo>
                    <a:pt x="0" y="0"/>
                  </a:moveTo>
                  <a:lnTo>
                    <a:pt x="812161" y="0"/>
                  </a:lnTo>
                  <a:lnTo>
                    <a:pt x="812161" y="322243"/>
                  </a:lnTo>
                  <a:lnTo>
                    <a:pt x="0" y="322243"/>
                  </a:lnTo>
                  <a:close/>
                </a:path>
              </a:pathLst>
            </a:custGeom>
            <a:solidFill>
              <a:srgbClr val="ECECEC"/>
            </a:solidFill>
            <a:ln w="19050">
              <a:solidFill>
                <a:srgbClr val="000000"/>
              </a:solidFill>
            </a:ln>
          </p:spPr>
        </p:sp>
        <p:sp>
          <p:nvSpPr>
            <p:cNvPr name="TextBox 44" id="44"/>
            <p:cNvSpPr txBox="true"/>
            <p:nvPr/>
          </p:nvSpPr>
          <p:spPr>
            <a:xfrm>
              <a:off x="0" y="-57150"/>
              <a:ext cx="812800" cy="869950"/>
            </a:xfrm>
            <a:prstGeom prst="rect">
              <a:avLst/>
            </a:prstGeom>
          </p:spPr>
          <p:txBody>
            <a:bodyPr anchor="ctr" rtlCol="false" tIns="50800" lIns="50800" bIns="50800" rIns="50800"/>
            <a:lstStyle/>
            <a:p>
              <a:pPr algn="ctr">
                <a:lnSpc>
                  <a:spcPts val="4001"/>
                </a:lnSpc>
              </a:pPr>
              <a:r>
                <a:rPr lang="en-US" sz="2899" spc="284">
                  <a:solidFill>
                    <a:srgbClr val="010101"/>
                  </a:solidFill>
                  <a:latin typeface="DM Sans"/>
                </a:rPr>
                <a:t>ICliniq</a:t>
              </a:r>
            </a:p>
            <a:p>
              <a:pPr algn="ctr">
                <a:lnSpc>
                  <a:spcPts val="4001"/>
                </a:lnSpc>
              </a:pPr>
              <a:r>
                <a:rPr lang="en-US" sz="2899" spc="284">
                  <a:solidFill>
                    <a:srgbClr val="010101"/>
                  </a:solidFill>
                  <a:latin typeface="DM Sans"/>
                </a:rPr>
                <a:t>validation set</a:t>
              </a:r>
            </a:p>
          </p:txBody>
        </p:sp>
      </p:grpSp>
      <p:grpSp>
        <p:nvGrpSpPr>
          <p:cNvPr name="Group 45" id="45"/>
          <p:cNvGrpSpPr/>
          <p:nvPr/>
        </p:nvGrpSpPr>
        <p:grpSpPr>
          <a:xfrm rot="0">
            <a:off x="10404134" y="8001115"/>
            <a:ext cx="2978293" cy="1181704"/>
            <a:chOff x="0" y="0"/>
            <a:chExt cx="812161" cy="322243"/>
          </a:xfrm>
        </p:grpSpPr>
        <p:sp>
          <p:nvSpPr>
            <p:cNvPr name="Freeform 46" id="46"/>
            <p:cNvSpPr/>
            <p:nvPr/>
          </p:nvSpPr>
          <p:spPr>
            <a:xfrm flipH="false" flipV="false" rot="0">
              <a:off x="0" y="0"/>
              <a:ext cx="812161" cy="322243"/>
            </a:xfrm>
            <a:custGeom>
              <a:avLst/>
              <a:gdLst/>
              <a:ahLst/>
              <a:cxnLst/>
              <a:rect r="r" b="b" t="t" l="l"/>
              <a:pathLst>
                <a:path h="322243" w="812161">
                  <a:moveTo>
                    <a:pt x="0" y="0"/>
                  </a:moveTo>
                  <a:lnTo>
                    <a:pt x="812161" y="0"/>
                  </a:lnTo>
                  <a:lnTo>
                    <a:pt x="812161" y="322243"/>
                  </a:lnTo>
                  <a:lnTo>
                    <a:pt x="0" y="322243"/>
                  </a:lnTo>
                  <a:close/>
                </a:path>
              </a:pathLst>
            </a:custGeom>
            <a:solidFill>
              <a:srgbClr val="ECECEC"/>
            </a:solidFill>
            <a:ln w="19050">
              <a:solidFill>
                <a:srgbClr val="000000"/>
              </a:solidFill>
            </a:ln>
          </p:spPr>
        </p:sp>
        <p:sp>
          <p:nvSpPr>
            <p:cNvPr name="TextBox 47" id="47"/>
            <p:cNvSpPr txBox="true"/>
            <p:nvPr/>
          </p:nvSpPr>
          <p:spPr>
            <a:xfrm>
              <a:off x="0" y="-57150"/>
              <a:ext cx="812800" cy="869950"/>
            </a:xfrm>
            <a:prstGeom prst="rect">
              <a:avLst/>
            </a:prstGeom>
          </p:spPr>
          <p:txBody>
            <a:bodyPr anchor="ctr" rtlCol="false" tIns="50800" lIns="50800" bIns="50800" rIns="50800"/>
            <a:lstStyle/>
            <a:p>
              <a:pPr algn="ctr">
                <a:lnSpc>
                  <a:spcPts val="4001"/>
                </a:lnSpc>
              </a:pPr>
              <a:r>
                <a:rPr lang="en-US" sz="2899" spc="284">
                  <a:solidFill>
                    <a:srgbClr val="010101"/>
                  </a:solidFill>
                  <a:latin typeface="DM Sans"/>
                </a:rPr>
                <a:t>MedQuAD</a:t>
              </a:r>
            </a:p>
            <a:p>
              <a:pPr algn="ctr">
                <a:lnSpc>
                  <a:spcPts val="4001"/>
                </a:lnSpc>
              </a:pPr>
              <a:r>
                <a:rPr lang="en-US" sz="2899" spc="284">
                  <a:solidFill>
                    <a:srgbClr val="010101"/>
                  </a:solidFill>
                  <a:latin typeface="DM Sans"/>
                </a:rPr>
                <a:t>validation set</a:t>
              </a:r>
            </a:p>
          </p:txBody>
        </p:sp>
      </p:grpSp>
      <p:grpSp>
        <p:nvGrpSpPr>
          <p:cNvPr name="Group 48" id="48"/>
          <p:cNvGrpSpPr/>
          <p:nvPr/>
        </p:nvGrpSpPr>
        <p:grpSpPr>
          <a:xfrm rot="0">
            <a:off x="13724426" y="8001115"/>
            <a:ext cx="2978293" cy="1181704"/>
            <a:chOff x="0" y="0"/>
            <a:chExt cx="812161" cy="322243"/>
          </a:xfrm>
        </p:grpSpPr>
        <p:sp>
          <p:nvSpPr>
            <p:cNvPr name="Freeform 49" id="49"/>
            <p:cNvSpPr/>
            <p:nvPr/>
          </p:nvSpPr>
          <p:spPr>
            <a:xfrm flipH="false" flipV="false" rot="0">
              <a:off x="0" y="0"/>
              <a:ext cx="812161" cy="322243"/>
            </a:xfrm>
            <a:custGeom>
              <a:avLst/>
              <a:gdLst/>
              <a:ahLst/>
              <a:cxnLst/>
              <a:rect r="r" b="b" t="t" l="l"/>
              <a:pathLst>
                <a:path h="322243" w="812161">
                  <a:moveTo>
                    <a:pt x="0" y="0"/>
                  </a:moveTo>
                  <a:lnTo>
                    <a:pt x="812161" y="0"/>
                  </a:lnTo>
                  <a:lnTo>
                    <a:pt x="812161" y="322243"/>
                  </a:lnTo>
                  <a:lnTo>
                    <a:pt x="0" y="322243"/>
                  </a:lnTo>
                  <a:close/>
                </a:path>
              </a:pathLst>
            </a:custGeom>
            <a:solidFill>
              <a:srgbClr val="ECECEC"/>
            </a:solidFill>
            <a:ln w="19050">
              <a:solidFill>
                <a:srgbClr val="000000"/>
              </a:solidFill>
            </a:ln>
          </p:spPr>
        </p:sp>
        <p:sp>
          <p:nvSpPr>
            <p:cNvPr name="TextBox 50" id="50"/>
            <p:cNvSpPr txBox="true"/>
            <p:nvPr/>
          </p:nvSpPr>
          <p:spPr>
            <a:xfrm>
              <a:off x="0" y="-57150"/>
              <a:ext cx="812800" cy="869950"/>
            </a:xfrm>
            <a:prstGeom prst="rect">
              <a:avLst/>
            </a:prstGeom>
          </p:spPr>
          <p:txBody>
            <a:bodyPr anchor="ctr" rtlCol="false" tIns="50800" lIns="50800" bIns="50800" rIns="50800"/>
            <a:lstStyle/>
            <a:p>
              <a:pPr algn="ctr">
                <a:lnSpc>
                  <a:spcPts val="4001"/>
                </a:lnSpc>
              </a:pPr>
              <a:r>
                <a:rPr lang="en-US" sz="2899" spc="284">
                  <a:solidFill>
                    <a:srgbClr val="010101"/>
                  </a:solidFill>
                  <a:latin typeface="DM Sans"/>
                </a:rPr>
                <a:t>ICliniq</a:t>
              </a:r>
            </a:p>
            <a:p>
              <a:pPr algn="ctr">
                <a:lnSpc>
                  <a:spcPts val="4001"/>
                </a:lnSpc>
              </a:pPr>
              <a:r>
                <a:rPr lang="en-US" sz="2899" spc="284">
                  <a:solidFill>
                    <a:srgbClr val="010101"/>
                  </a:solidFill>
                  <a:latin typeface="DM Sans"/>
                </a:rPr>
                <a:t>validation set</a:t>
              </a:r>
            </a:p>
          </p:txBody>
        </p:sp>
      </p:grpSp>
      <p:sp>
        <p:nvSpPr>
          <p:cNvPr name="TextBox 51" id="51"/>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METHODOLOGY</a:t>
            </a:r>
          </a:p>
        </p:txBody>
      </p:sp>
      <p:grpSp>
        <p:nvGrpSpPr>
          <p:cNvPr name="Group 52" id="52"/>
          <p:cNvGrpSpPr/>
          <p:nvPr/>
        </p:nvGrpSpPr>
        <p:grpSpPr>
          <a:xfrm rot="0">
            <a:off x="774724" y="4497705"/>
            <a:ext cx="1445787" cy="1291590"/>
            <a:chOff x="0" y="0"/>
            <a:chExt cx="394257" cy="352208"/>
          </a:xfrm>
        </p:grpSpPr>
        <p:sp>
          <p:nvSpPr>
            <p:cNvPr name="Freeform 53" id="53"/>
            <p:cNvSpPr/>
            <p:nvPr/>
          </p:nvSpPr>
          <p:spPr>
            <a:xfrm flipH="false" flipV="false" rot="0">
              <a:off x="0" y="0"/>
              <a:ext cx="394257" cy="352208"/>
            </a:xfrm>
            <a:custGeom>
              <a:avLst/>
              <a:gdLst/>
              <a:ahLst/>
              <a:cxnLst/>
              <a:rect r="r" b="b" t="t" l="l"/>
              <a:pathLst>
                <a:path h="352208" w="394257">
                  <a:moveTo>
                    <a:pt x="0" y="0"/>
                  </a:moveTo>
                  <a:lnTo>
                    <a:pt x="394257" y="0"/>
                  </a:lnTo>
                  <a:lnTo>
                    <a:pt x="394257" y="352208"/>
                  </a:lnTo>
                  <a:lnTo>
                    <a:pt x="0" y="352208"/>
                  </a:lnTo>
                  <a:close/>
                </a:path>
              </a:pathLst>
            </a:custGeom>
            <a:solidFill>
              <a:srgbClr val="000000">
                <a:alpha val="0"/>
              </a:srgbClr>
            </a:solidFill>
          </p:spPr>
        </p:sp>
        <p:sp>
          <p:nvSpPr>
            <p:cNvPr name="TextBox 54" id="54"/>
            <p:cNvSpPr txBox="true"/>
            <p:nvPr/>
          </p:nvSpPr>
          <p:spPr>
            <a:xfrm>
              <a:off x="0" y="-114300"/>
              <a:ext cx="812800" cy="927100"/>
            </a:xfrm>
            <a:prstGeom prst="rect">
              <a:avLst/>
            </a:prstGeom>
          </p:spPr>
          <p:txBody>
            <a:bodyPr anchor="ctr" rtlCol="false" tIns="50800" lIns="50800" bIns="50800" rIns="50800"/>
            <a:lstStyle/>
            <a:p>
              <a:pPr algn="ctr">
                <a:lnSpc>
                  <a:spcPts val="8280"/>
                </a:lnSpc>
              </a:pPr>
              <a:r>
                <a:rPr lang="en-US" sz="6000" spc="588">
                  <a:solidFill>
                    <a:srgbClr val="010101"/>
                  </a:solidFill>
                  <a:latin typeface="Solway Bold"/>
                </a:rPr>
                <a:t>1</a:t>
              </a:r>
            </a:p>
          </p:txBody>
        </p:sp>
      </p:grpSp>
      <p:grpSp>
        <p:nvGrpSpPr>
          <p:cNvPr name="Group 55" id="55"/>
          <p:cNvGrpSpPr/>
          <p:nvPr/>
        </p:nvGrpSpPr>
        <p:grpSpPr>
          <a:xfrm rot="0">
            <a:off x="774724" y="6310935"/>
            <a:ext cx="1445787" cy="1291590"/>
            <a:chOff x="0" y="0"/>
            <a:chExt cx="394257" cy="352208"/>
          </a:xfrm>
        </p:grpSpPr>
        <p:sp>
          <p:nvSpPr>
            <p:cNvPr name="Freeform 56" id="56"/>
            <p:cNvSpPr/>
            <p:nvPr/>
          </p:nvSpPr>
          <p:spPr>
            <a:xfrm flipH="false" flipV="false" rot="0">
              <a:off x="0" y="0"/>
              <a:ext cx="394257" cy="352208"/>
            </a:xfrm>
            <a:custGeom>
              <a:avLst/>
              <a:gdLst/>
              <a:ahLst/>
              <a:cxnLst/>
              <a:rect r="r" b="b" t="t" l="l"/>
              <a:pathLst>
                <a:path h="352208" w="394257">
                  <a:moveTo>
                    <a:pt x="0" y="0"/>
                  </a:moveTo>
                  <a:lnTo>
                    <a:pt x="394257" y="0"/>
                  </a:lnTo>
                  <a:lnTo>
                    <a:pt x="394257" y="352208"/>
                  </a:lnTo>
                  <a:lnTo>
                    <a:pt x="0" y="352208"/>
                  </a:lnTo>
                  <a:close/>
                </a:path>
              </a:pathLst>
            </a:custGeom>
            <a:solidFill>
              <a:srgbClr val="000000">
                <a:alpha val="0"/>
              </a:srgbClr>
            </a:solidFill>
          </p:spPr>
        </p:sp>
        <p:sp>
          <p:nvSpPr>
            <p:cNvPr name="TextBox 57" id="57"/>
            <p:cNvSpPr txBox="true"/>
            <p:nvPr/>
          </p:nvSpPr>
          <p:spPr>
            <a:xfrm>
              <a:off x="0" y="-114300"/>
              <a:ext cx="812800" cy="927100"/>
            </a:xfrm>
            <a:prstGeom prst="rect">
              <a:avLst/>
            </a:prstGeom>
          </p:spPr>
          <p:txBody>
            <a:bodyPr anchor="ctr" rtlCol="false" tIns="50800" lIns="50800" bIns="50800" rIns="50800"/>
            <a:lstStyle/>
            <a:p>
              <a:pPr algn="ctr">
                <a:lnSpc>
                  <a:spcPts val="8280"/>
                </a:lnSpc>
              </a:pPr>
              <a:r>
                <a:rPr lang="en-US" sz="6000" spc="588">
                  <a:solidFill>
                    <a:srgbClr val="010101"/>
                  </a:solidFill>
                  <a:latin typeface="Solway Bold"/>
                </a:rPr>
                <a:t>2</a:t>
              </a:r>
            </a:p>
          </p:txBody>
        </p:sp>
      </p:grpSp>
      <p:grpSp>
        <p:nvGrpSpPr>
          <p:cNvPr name="Group 58" id="58"/>
          <p:cNvGrpSpPr/>
          <p:nvPr/>
        </p:nvGrpSpPr>
        <p:grpSpPr>
          <a:xfrm rot="0">
            <a:off x="774724" y="7946172"/>
            <a:ext cx="1445787" cy="1291590"/>
            <a:chOff x="0" y="0"/>
            <a:chExt cx="394257" cy="352208"/>
          </a:xfrm>
        </p:grpSpPr>
        <p:sp>
          <p:nvSpPr>
            <p:cNvPr name="Freeform 59" id="59"/>
            <p:cNvSpPr/>
            <p:nvPr/>
          </p:nvSpPr>
          <p:spPr>
            <a:xfrm flipH="false" flipV="false" rot="0">
              <a:off x="0" y="0"/>
              <a:ext cx="394257" cy="352208"/>
            </a:xfrm>
            <a:custGeom>
              <a:avLst/>
              <a:gdLst/>
              <a:ahLst/>
              <a:cxnLst/>
              <a:rect r="r" b="b" t="t" l="l"/>
              <a:pathLst>
                <a:path h="352208" w="394257">
                  <a:moveTo>
                    <a:pt x="0" y="0"/>
                  </a:moveTo>
                  <a:lnTo>
                    <a:pt x="394257" y="0"/>
                  </a:lnTo>
                  <a:lnTo>
                    <a:pt x="394257" y="352208"/>
                  </a:lnTo>
                  <a:lnTo>
                    <a:pt x="0" y="352208"/>
                  </a:lnTo>
                  <a:close/>
                </a:path>
              </a:pathLst>
            </a:custGeom>
            <a:solidFill>
              <a:srgbClr val="000000">
                <a:alpha val="0"/>
              </a:srgbClr>
            </a:solidFill>
          </p:spPr>
        </p:sp>
        <p:sp>
          <p:nvSpPr>
            <p:cNvPr name="TextBox 60" id="60"/>
            <p:cNvSpPr txBox="true"/>
            <p:nvPr/>
          </p:nvSpPr>
          <p:spPr>
            <a:xfrm>
              <a:off x="0" y="-114300"/>
              <a:ext cx="812800" cy="927100"/>
            </a:xfrm>
            <a:prstGeom prst="rect">
              <a:avLst/>
            </a:prstGeom>
          </p:spPr>
          <p:txBody>
            <a:bodyPr anchor="ctr" rtlCol="false" tIns="50800" lIns="50800" bIns="50800" rIns="50800"/>
            <a:lstStyle/>
            <a:p>
              <a:pPr algn="ctr">
                <a:lnSpc>
                  <a:spcPts val="8280"/>
                </a:lnSpc>
              </a:pPr>
              <a:r>
                <a:rPr lang="en-US" sz="6000" spc="588">
                  <a:solidFill>
                    <a:srgbClr val="010101"/>
                  </a:solidFill>
                  <a:latin typeface="Solway Bold"/>
                </a:rPr>
                <a:t>3</a:t>
              </a:r>
            </a:p>
          </p:txBody>
        </p:sp>
      </p:grpSp>
      <p:grpSp>
        <p:nvGrpSpPr>
          <p:cNvPr name="Group 61" id="61"/>
          <p:cNvGrpSpPr/>
          <p:nvPr/>
        </p:nvGrpSpPr>
        <p:grpSpPr>
          <a:xfrm rot="0">
            <a:off x="7932632" y="7919056"/>
            <a:ext cx="1807274" cy="1408786"/>
            <a:chOff x="0" y="0"/>
            <a:chExt cx="492832" cy="384166"/>
          </a:xfrm>
        </p:grpSpPr>
        <p:sp>
          <p:nvSpPr>
            <p:cNvPr name="Freeform 62" id="62"/>
            <p:cNvSpPr/>
            <p:nvPr/>
          </p:nvSpPr>
          <p:spPr>
            <a:xfrm flipH="false" flipV="false" rot="0">
              <a:off x="0" y="0"/>
              <a:ext cx="492832" cy="384166"/>
            </a:xfrm>
            <a:custGeom>
              <a:avLst/>
              <a:gdLst/>
              <a:ahLst/>
              <a:cxnLst/>
              <a:rect r="r" b="b" t="t" l="l"/>
              <a:pathLst>
                <a:path h="384166" w="492832">
                  <a:moveTo>
                    <a:pt x="0" y="0"/>
                  </a:moveTo>
                  <a:lnTo>
                    <a:pt x="492832" y="0"/>
                  </a:lnTo>
                  <a:lnTo>
                    <a:pt x="492832" y="384166"/>
                  </a:lnTo>
                  <a:lnTo>
                    <a:pt x="0" y="384166"/>
                  </a:lnTo>
                  <a:close/>
                </a:path>
              </a:pathLst>
            </a:custGeom>
            <a:solidFill>
              <a:srgbClr val="ECECEC"/>
            </a:solidFill>
            <a:ln w="19050">
              <a:solidFill>
                <a:srgbClr val="000000"/>
              </a:solidFill>
            </a:ln>
          </p:spPr>
        </p:sp>
        <p:sp>
          <p:nvSpPr>
            <p:cNvPr name="TextBox 63" id="63"/>
            <p:cNvSpPr txBox="true"/>
            <p:nvPr/>
          </p:nvSpPr>
          <p:spPr>
            <a:xfrm>
              <a:off x="0" y="-47625"/>
              <a:ext cx="812800" cy="860425"/>
            </a:xfrm>
            <a:prstGeom prst="rect">
              <a:avLst/>
            </a:prstGeom>
          </p:spPr>
          <p:txBody>
            <a:bodyPr anchor="ctr" rtlCol="false" tIns="50800" lIns="50800" bIns="50800" rIns="50800"/>
            <a:lstStyle/>
            <a:p>
              <a:pPr algn="ctr">
                <a:lnSpc>
                  <a:spcPts val="3311"/>
                </a:lnSpc>
              </a:pPr>
              <a:r>
                <a:rPr lang="en-US" sz="2400" spc="235">
                  <a:solidFill>
                    <a:srgbClr val="010101"/>
                  </a:solidFill>
                  <a:latin typeface="DM Sans"/>
                </a:rPr>
                <a:t>iCliniq training set</a:t>
              </a:r>
            </a:p>
          </p:txBody>
        </p:sp>
      </p:grpSp>
      <p:sp>
        <p:nvSpPr>
          <p:cNvPr name="TextBox 64" id="64"/>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EVALUATION OF LLMS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3063190"/>
            <a:ext cx="1400485" cy="6868418"/>
            <a:chOff x="0" y="0"/>
            <a:chExt cx="368852" cy="1808966"/>
          </a:xfrm>
        </p:grpSpPr>
        <p:sp>
          <p:nvSpPr>
            <p:cNvPr name="Freeform 4" id="4"/>
            <p:cNvSpPr/>
            <p:nvPr/>
          </p:nvSpPr>
          <p:spPr>
            <a:xfrm flipH="false" flipV="false" rot="0">
              <a:off x="0" y="0"/>
              <a:ext cx="368852" cy="1808966"/>
            </a:xfrm>
            <a:custGeom>
              <a:avLst/>
              <a:gdLst/>
              <a:ahLst/>
              <a:cxnLst/>
              <a:rect r="r" b="b" t="t" l="l"/>
              <a:pathLst>
                <a:path h="1808966" w="368852">
                  <a:moveTo>
                    <a:pt x="0" y="0"/>
                  </a:moveTo>
                  <a:lnTo>
                    <a:pt x="368852" y="0"/>
                  </a:lnTo>
                  <a:lnTo>
                    <a:pt x="368852" y="1808966"/>
                  </a:lnTo>
                  <a:lnTo>
                    <a:pt x="0" y="1808966"/>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PROBLEM STATEMENT</a:t>
            </a:r>
          </a:p>
        </p:txBody>
      </p:sp>
      <p:sp>
        <p:nvSpPr>
          <p:cNvPr name="TextBox 16" id="16"/>
          <p:cNvSpPr txBox="true"/>
          <p:nvPr/>
        </p:nvSpPr>
        <p:spPr>
          <a:xfrm rot="0">
            <a:off x="6607430" y="4203619"/>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MOTIVATION</a:t>
            </a:r>
          </a:p>
        </p:txBody>
      </p:sp>
      <p:sp>
        <p:nvSpPr>
          <p:cNvPr name="TextBox 17" id="17"/>
          <p:cNvSpPr txBox="true"/>
          <p:nvPr/>
        </p:nvSpPr>
        <p:spPr>
          <a:xfrm rot="0">
            <a:off x="6607430" y="5008512"/>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RESEARCH QUESTIONS</a:t>
            </a:r>
          </a:p>
        </p:txBody>
      </p:sp>
      <p:sp>
        <p:nvSpPr>
          <p:cNvPr name="TextBox 18" id="18"/>
          <p:cNvSpPr txBox="true"/>
          <p:nvPr/>
        </p:nvSpPr>
        <p:spPr>
          <a:xfrm rot="0">
            <a:off x="6607430" y="58035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BACKGROUND</a:t>
            </a:r>
          </a:p>
        </p:txBody>
      </p:sp>
      <p:sp>
        <p:nvSpPr>
          <p:cNvPr name="TextBox 19" id="19"/>
          <p:cNvSpPr txBox="true"/>
          <p:nvPr/>
        </p:nvSpPr>
        <p:spPr>
          <a:xfrm rot="0">
            <a:off x="6607430" y="745547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METHODOLOGY</a:t>
            </a:r>
          </a:p>
        </p:txBody>
      </p:sp>
      <p:sp>
        <p:nvSpPr>
          <p:cNvPr name="TextBox 20" id="20"/>
          <p:cNvSpPr txBox="true"/>
          <p:nvPr/>
        </p:nvSpPr>
        <p:spPr>
          <a:xfrm rot="0">
            <a:off x="6607430" y="6598008"/>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DATASETS</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RESULTS</a:t>
            </a:r>
          </a:p>
        </p:txBody>
      </p:sp>
      <p:sp>
        <p:nvSpPr>
          <p:cNvPr name="TextBox 22" id="22"/>
          <p:cNvSpPr txBox="true"/>
          <p:nvPr/>
        </p:nvSpPr>
        <p:spPr>
          <a:xfrm rot="0">
            <a:off x="5250954" y="900288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08</a:t>
            </a:r>
          </a:p>
        </p:txBody>
      </p:sp>
      <p:sp>
        <p:nvSpPr>
          <p:cNvPr name="TextBox 23" id="23"/>
          <p:cNvSpPr txBox="true"/>
          <p:nvPr/>
        </p:nvSpPr>
        <p:spPr>
          <a:xfrm rot="0">
            <a:off x="6607430" y="914548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FUTURE WORK AND CONCLUSION</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MODELS EVALUATED</a:t>
            </a:r>
          </a:p>
        </p:txBody>
      </p:sp>
      <p:grpSp>
        <p:nvGrpSpPr>
          <p:cNvPr name="Group 6" id="6"/>
          <p:cNvGrpSpPr/>
          <p:nvPr/>
        </p:nvGrpSpPr>
        <p:grpSpPr>
          <a:xfrm rot="0">
            <a:off x="2335666" y="4578276"/>
            <a:ext cx="2935589" cy="1181704"/>
            <a:chOff x="0" y="0"/>
            <a:chExt cx="800516" cy="322243"/>
          </a:xfrm>
        </p:grpSpPr>
        <p:sp>
          <p:nvSpPr>
            <p:cNvPr name="Freeform 7" id="7"/>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000000"/>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Base LLMs</a:t>
              </a:r>
            </a:p>
          </p:txBody>
        </p:sp>
      </p:grpSp>
      <p:grpSp>
        <p:nvGrpSpPr>
          <p:cNvPr name="Group 9" id="9"/>
          <p:cNvGrpSpPr/>
          <p:nvPr/>
        </p:nvGrpSpPr>
        <p:grpSpPr>
          <a:xfrm rot="0">
            <a:off x="2335666" y="8001115"/>
            <a:ext cx="2935589" cy="1181704"/>
            <a:chOff x="0" y="0"/>
            <a:chExt cx="800516" cy="322243"/>
          </a:xfrm>
        </p:grpSpPr>
        <p:sp>
          <p:nvSpPr>
            <p:cNvPr name="Freeform 10" id="10"/>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000000"/>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Fine-tuned LLMs</a:t>
              </a:r>
            </a:p>
          </p:txBody>
        </p:sp>
      </p:grpSp>
      <p:grpSp>
        <p:nvGrpSpPr>
          <p:cNvPr name="Group 12" id="12"/>
          <p:cNvGrpSpPr/>
          <p:nvPr/>
        </p:nvGrpSpPr>
        <p:grpSpPr>
          <a:xfrm rot="0">
            <a:off x="2335666" y="6365878"/>
            <a:ext cx="2935589" cy="1181704"/>
            <a:chOff x="0" y="0"/>
            <a:chExt cx="800516" cy="322243"/>
          </a:xfrm>
        </p:grpSpPr>
        <p:sp>
          <p:nvSpPr>
            <p:cNvPr name="Freeform 13" id="13"/>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000000"/>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Prompted LLMs</a:t>
              </a:r>
            </a:p>
          </p:txBody>
        </p:sp>
      </p:grpSp>
      <p:grpSp>
        <p:nvGrpSpPr>
          <p:cNvPr name="Group 15" id="15"/>
          <p:cNvGrpSpPr/>
          <p:nvPr/>
        </p:nvGrpSpPr>
        <p:grpSpPr>
          <a:xfrm rot="0">
            <a:off x="5914241" y="3558784"/>
            <a:ext cx="2597348" cy="646557"/>
            <a:chOff x="0" y="0"/>
            <a:chExt cx="708280" cy="176312"/>
          </a:xfrm>
        </p:grpSpPr>
        <p:sp>
          <p:nvSpPr>
            <p:cNvPr name="Freeform 16" id="16"/>
            <p:cNvSpPr/>
            <p:nvPr/>
          </p:nvSpPr>
          <p:spPr>
            <a:xfrm flipH="false" flipV="false" rot="0">
              <a:off x="0" y="0"/>
              <a:ext cx="708279" cy="176312"/>
            </a:xfrm>
            <a:custGeom>
              <a:avLst/>
              <a:gdLst/>
              <a:ahLst/>
              <a:cxnLst/>
              <a:rect r="r" b="b" t="t" l="l"/>
              <a:pathLst>
                <a:path h="176312" w="708279">
                  <a:moveTo>
                    <a:pt x="0" y="0"/>
                  </a:moveTo>
                  <a:lnTo>
                    <a:pt x="708279" y="0"/>
                  </a:lnTo>
                  <a:lnTo>
                    <a:pt x="708279" y="176312"/>
                  </a:lnTo>
                  <a:lnTo>
                    <a:pt x="0" y="176312"/>
                  </a:lnTo>
                  <a:close/>
                </a:path>
              </a:pathLst>
            </a:custGeom>
            <a:solidFill>
              <a:srgbClr val="000000"/>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a:rPr>
                <a:t>GPT2</a:t>
              </a:r>
            </a:p>
          </p:txBody>
        </p:sp>
      </p:grpSp>
      <p:sp>
        <p:nvSpPr>
          <p:cNvPr name="TextBox 18" id="18"/>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METHODOLOGY</a:t>
            </a:r>
          </a:p>
        </p:txBody>
      </p:sp>
      <p:grpSp>
        <p:nvGrpSpPr>
          <p:cNvPr name="Group 19" id="19"/>
          <p:cNvGrpSpPr/>
          <p:nvPr/>
        </p:nvGrpSpPr>
        <p:grpSpPr>
          <a:xfrm rot="0">
            <a:off x="774724" y="4497705"/>
            <a:ext cx="1445787" cy="1291590"/>
            <a:chOff x="0" y="0"/>
            <a:chExt cx="394257" cy="352208"/>
          </a:xfrm>
        </p:grpSpPr>
        <p:sp>
          <p:nvSpPr>
            <p:cNvPr name="Freeform 20" id="20"/>
            <p:cNvSpPr/>
            <p:nvPr/>
          </p:nvSpPr>
          <p:spPr>
            <a:xfrm flipH="false" flipV="false" rot="0">
              <a:off x="0" y="0"/>
              <a:ext cx="394257" cy="352208"/>
            </a:xfrm>
            <a:custGeom>
              <a:avLst/>
              <a:gdLst/>
              <a:ahLst/>
              <a:cxnLst/>
              <a:rect r="r" b="b" t="t" l="l"/>
              <a:pathLst>
                <a:path h="352208" w="394257">
                  <a:moveTo>
                    <a:pt x="0" y="0"/>
                  </a:moveTo>
                  <a:lnTo>
                    <a:pt x="394257" y="0"/>
                  </a:lnTo>
                  <a:lnTo>
                    <a:pt x="394257" y="352208"/>
                  </a:lnTo>
                  <a:lnTo>
                    <a:pt x="0" y="352208"/>
                  </a:lnTo>
                  <a:close/>
                </a:path>
              </a:pathLst>
            </a:custGeom>
            <a:solidFill>
              <a:srgbClr val="000000">
                <a:alpha val="0"/>
              </a:srgbClr>
            </a:solidFill>
          </p:spPr>
        </p:sp>
        <p:sp>
          <p:nvSpPr>
            <p:cNvPr name="TextBox 21" id="21"/>
            <p:cNvSpPr txBox="true"/>
            <p:nvPr/>
          </p:nvSpPr>
          <p:spPr>
            <a:xfrm>
              <a:off x="0" y="-114300"/>
              <a:ext cx="812800" cy="927100"/>
            </a:xfrm>
            <a:prstGeom prst="rect">
              <a:avLst/>
            </a:prstGeom>
          </p:spPr>
          <p:txBody>
            <a:bodyPr anchor="ctr" rtlCol="false" tIns="50800" lIns="50800" bIns="50800" rIns="50800"/>
            <a:lstStyle/>
            <a:p>
              <a:pPr algn="ctr">
                <a:lnSpc>
                  <a:spcPts val="8280"/>
                </a:lnSpc>
              </a:pPr>
              <a:r>
                <a:rPr lang="en-US" sz="6000" spc="588">
                  <a:solidFill>
                    <a:srgbClr val="010101"/>
                  </a:solidFill>
                  <a:latin typeface="Solway Bold"/>
                </a:rPr>
                <a:t>1</a:t>
              </a:r>
            </a:p>
          </p:txBody>
        </p:sp>
      </p:grpSp>
      <p:grpSp>
        <p:nvGrpSpPr>
          <p:cNvPr name="Group 22" id="22"/>
          <p:cNvGrpSpPr/>
          <p:nvPr/>
        </p:nvGrpSpPr>
        <p:grpSpPr>
          <a:xfrm rot="0">
            <a:off x="774724" y="6310935"/>
            <a:ext cx="1445787" cy="1291590"/>
            <a:chOff x="0" y="0"/>
            <a:chExt cx="394257" cy="352208"/>
          </a:xfrm>
        </p:grpSpPr>
        <p:sp>
          <p:nvSpPr>
            <p:cNvPr name="Freeform 23" id="23"/>
            <p:cNvSpPr/>
            <p:nvPr/>
          </p:nvSpPr>
          <p:spPr>
            <a:xfrm flipH="false" flipV="false" rot="0">
              <a:off x="0" y="0"/>
              <a:ext cx="394257" cy="352208"/>
            </a:xfrm>
            <a:custGeom>
              <a:avLst/>
              <a:gdLst/>
              <a:ahLst/>
              <a:cxnLst/>
              <a:rect r="r" b="b" t="t" l="l"/>
              <a:pathLst>
                <a:path h="352208" w="394257">
                  <a:moveTo>
                    <a:pt x="0" y="0"/>
                  </a:moveTo>
                  <a:lnTo>
                    <a:pt x="394257" y="0"/>
                  </a:lnTo>
                  <a:lnTo>
                    <a:pt x="394257" y="352208"/>
                  </a:lnTo>
                  <a:lnTo>
                    <a:pt x="0" y="352208"/>
                  </a:lnTo>
                  <a:close/>
                </a:path>
              </a:pathLst>
            </a:custGeom>
            <a:solidFill>
              <a:srgbClr val="000000">
                <a:alpha val="0"/>
              </a:srgbClr>
            </a:solidFill>
          </p:spPr>
        </p:sp>
        <p:sp>
          <p:nvSpPr>
            <p:cNvPr name="TextBox 24" id="24"/>
            <p:cNvSpPr txBox="true"/>
            <p:nvPr/>
          </p:nvSpPr>
          <p:spPr>
            <a:xfrm>
              <a:off x="0" y="-114300"/>
              <a:ext cx="812800" cy="927100"/>
            </a:xfrm>
            <a:prstGeom prst="rect">
              <a:avLst/>
            </a:prstGeom>
          </p:spPr>
          <p:txBody>
            <a:bodyPr anchor="ctr" rtlCol="false" tIns="50800" lIns="50800" bIns="50800" rIns="50800"/>
            <a:lstStyle/>
            <a:p>
              <a:pPr algn="ctr">
                <a:lnSpc>
                  <a:spcPts val="8280"/>
                </a:lnSpc>
              </a:pPr>
              <a:r>
                <a:rPr lang="en-US" sz="6000" spc="588">
                  <a:solidFill>
                    <a:srgbClr val="010101"/>
                  </a:solidFill>
                  <a:latin typeface="Solway Bold"/>
                </a:rPr>
                <a:t>2</a:t>
              </a:r>
            </a:p>
          </p:txBody>
        </p:sp>
      </p:grpSp>
      <p:grpSp>
        <p:nvGrpSpPr>
          <p:cNvPr name="Group 25" id="25"/>
          <p:cNvGrpSpPr/>
          <p:nvPr/>
        </p:nvGrpSpPr>
        <p:grpSpPr>
          <a:xfrm rot="0">
            <a:off x="774724" y="7946172"/>
            <a:ext cx="1445787" cy="1291590"/>
            <a:chOff x="0" y="0"/>
            <a:chExt cx="394257" cy="352208"/>
          </a:xfrm>
        </p:grpSpPr>
        <p:sp>
          <p:nvSpPr>
            <p:cNvPr name="Freeform 26" id="26"/>
            <p:cNvSpPr/>
            <p:nvPr/>
          </p:nvSpPr>
          <p:spPr>
            <a:xfrm flipH="false" flipV="false" rot="0">
              <a:off x="0" y="0"/>
              <a:ext cx="394257" cy="352208"/>
            </a:xfrm>
            <a:custGeom>
              <a:avLst/>
              <a:gdLst/>
              <a:ahLst/>
              <a:cxnLst/>
              <a:rect r="r" b="b" t="t" l="l"/>
              <a:pathLst>
                <a:path h="352208" w="394257">
                  <a:moveTo>
                    <a:pt x="0" y="0"/>
                  </a:moveTo>
                  <a:lnTo>
                    <a:pt x="394257" y="0"/>
                  </a:lnTo>
                  <a:lnTo>
                    <a:pt x="394257" y="352208"/>
                  </a:lnTo>
                  <a:lnTo>
                    <a:pt x="0" y="352208"/>
                  </a:lnTo>
                  <a:close/>
                </a:path>
              </a:pathLst>
            </a:custGeom>
            <a:solidFill>
              <a:srgbClr val="000000">
                <a:alpha val="0"/>
              </a:srgbClr>
            </a:solidFill>
          </p:spPr>
        </p:sp>
        <p:sp>
          <p:nvSpPr>
            <p:cNvPr name="TextBox 27" id="27"/>
            <p:cNvSpPr txBox="true"/>
            <p:nvPr/>
          </p:nvSpPr>
          <p:spPr>
            <a:xfrm>
              <a:off x="0" y="-114300"/>
              <a:ext cx="812800" cy="927100"/>
            </a:xfrm>
            <a:prstGeom prst="rect">
              <a:avLst/>
            </a:prstGeom>
          </p:spPr>
          <p:txBody>
            <a:bodyPr anchor="ctr" rtlCol="false" tIns="50800" lIns="50800" bIns="50800" rIns="50800"/>
            <a:lstStyle/>
            <a:p>
              <a:pPr algn="ctr">
                <a:lnSpc>
                  <a:spcPts val="8280"/>
                </a:lnSpc>
              </a:pPr>
              <a:r>
                <a:rPr lang="en-US" sz="6000" spc="588">
                  <a:solidFill>
                    <a:srgbClr val="010101"/>
                  </a:solidFill>
                  <a:latin typeface="Solway Bold"/>
                </a:rPr>
                <a:t>3</a:t>
              </a:r>
            </a:p>
          </p:txBody>
        </p:sp>
      </p:grpSp>
      <p:grpSp>
        <p:nvGrpSpPr>
          <p:cNvPr name="Group 28" id="28"/>
          <p:cNvGrpSpPr/>
          <p:nvPr/>
        </p:nvGrpSpPr>
        <p:grpSpPr>
          <a:xfrm rot="0">
            <a:off x="11550814" y="3558784"/>
            <a:ext cx="2597348" cy="646557"/>
            <a:chOff x="0" y="0"/>
            <a:chExt cx="708280" cy="176312"/>
          </a:xfrm>
        </p:grpSpPr>
        <p:sp>
          <p:nvSpPr>
            <p:cNvPr name="Freeform 29" id="29"/>
            <p:cNvSpPr/>
            <p:nvPr/>
          </p:nvSpPr>
          <p:spPr>
            <a:xfrm flipH="false" flipV="false" rot="0">
              <a:off x="0" y="0"/>
              <a:ext cx="708279" cy="176312"/>
            </a:xfrm>
            <a:custGeom>
              <a:avLst/>
              <a:gdLst/>
              <a:ahLst/>
              <a:cxnLst/>
              <a:rect r="r" b="b" t="t" l="l"/>
              <a:pathLst>
                <a:path h="176312" w="708279">
                  <a:moveTo>
                    <a:pt x="0" y="0"/>
                  </a:moveTo>
                  <a:lnTo>
                    <a:pt x="708279" y="0"/>
                  </a:lnTo>
                  <a:lnTo>
                    <a:pt x="708279" y="176312"/>
                  </a:lnTo>
                  <a:lnTo>
                    <a:pt x="0" y="176312"/>
                  </a:lnTo>
                  <a:close/>
                </a:path>
              </a:pathLst>
            </a:custGeom>
            <a:solidFill>
              <a:srgbClr val="000000"/>
            </a:solidFill>
          </p:spPr>
        </p:sp>
        <p:sp>
          <p:nvSpPr>
            <p:cNvPr name="TextBox 30" id="30"/>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a:rPr>
                <a:t>Bloom</a:t>
              </a:r>
            </a:p>
          </p:txBody>
        </p:sp>
      </p:grpSp>
      <p:grpSp>
        <p:nvGrpSpPr>
          <p:cNvPr name="Group 31" id="31"/>
          <p:cNvGrpSpPr/>
          <p:nvPr/>
        </p:nvGrpSpPr>
        <p:grpSpPr>
          <a:xfrm rot="0">
            <a:off x="14367237" y="3558784"/>
            <a:ext cx="2597348" cy="646557"/>
            <a:chOff x="0" y="0"/>
            <a:chExt cx="708280" cy="176312"/>
          </a:xfrm>
        </p:grpSpPr>
        <p:sp>
          <p:nvSpPr>
            <p:cNvPr name="Freeform 32" id="32"/>
            <p:cNvSpPr/>
            <p:nvPr/>
          </p:nvSpPr>
          <p:spPr>
            <a:xfrm flipH="false" flipV="false" rot="0">
              <a:off x="0" y="0"/>
              <a:ext cx="708279" cy="176312"/>
            </a:xfrm>
            <a:custGeom>
              <a:avLst/>
              <a:gdLst/>
              <a:ahLst/>
              <a:cxnLst/>
              <a:rect r="r" b="b" t="t" l="l"/>
              <a:pathLst>
                <a:path h="176312" w="708279">
                  <a:moveTo>
                    <a:pt x="0" y="0"/>
                  </a:moveTo>
                  <a:lnTo>
                    <a:pt x="708279" y="0"/>
                  </a:lnTo>
                  <a:lnTo>
                    <a:pt x="708279" y="176312"/>
                  </a:lnTo>
                  <a:lnTo>
                    <a:pt x="0" y="176312"/>
                  </a:lnTo>
                  <a:close/>
                </a:path>
              </a:pathLst>
            </a:custGeom>
            <a:solidFill>
              <a:srgbClr val="000000"/>
            </a:solidFill>
          </p:spPr>
        </p:sp>
        <p:sp>
          <p:nvSpPr>
            <p:cNvPr name="TextBox 33" id="33"/>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a:rPr>
                <a:t>T5</a:t>
              </a:r>
            </a:p>
          </p:txBody>
        </p:sp>
      </p:grpSp>
      <p:grpSp>
        <p:nvGrpSpPr>
          <p:cNvPr name="Group 34" id="34"/>
          <p:cNvGrpSpPr/>
          <p:nvPr/>
        </p:nvGrpSpPr>
        <p:grpSpPr>
          <a:xfrm rot="0">
            <a:off x="8734391" y="3558784"/>
            <a:ext cx="2597348" cy="646557"/>
            <a:chOff x="0" y="0"/>
            <a:chExt cx="708280" cy="176312"/>
          </a:xfrm>
        </p:grpSpPr>
        <p:sp>
          <p:nvSpPr>
            <p:cNvPr name="Freeform 35" id="35"/>
            <p:cNvSpPr/>
            <p:nvPr/>
          </p:nvSpPr>
          <p:spPr>
            <a:xfrm flipH="false" flipV="false" rot="0">
              <a:off x="0" y="0"/>
              <a:ext cx="708279" cy="176312"/>
            </a:xfrm>
            <a:custGeom>
              <a:avLst/>
              <a:gdLst/>
              <a:ahLst/>
              <a:cxnLst/>
              <a:rect r="r" b="b" t="t" l="l"/>
              <a:pathLst>
                <a:path h="176312" w="708279">
                  <a:moveTo>
                    <a:pt x="0" y="0"/>
                  </a:moveTo>
                  <a:lnTo>
                    <a:pt x="708279" y="0"/>
                  </a:lnTo>
                  <a:lnTo>
                    <a:pt x="708279" y="176312"/>
                  </a:lnTo>
                  <a:lnTo>
                    <a:pt x="0" y="176312"/>
                  </a:lnTo>
                  <a:close/>
                </a:path>
              </a:pathLst>
            </a:custGeom>
            <a:solidFill>
              <a:srgbClr val="000000"/>
            </a:solidFill>
          </p:spPr>
        </p:sp>
        <p:sp>
          <p:nvSpPr>
            <p:cNvPr name="TextBox 36" id="36"/>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a:rPr>
                <a:t>GPT3.5</a:t>
              </a:r>
            </a:p>
          </p:txBody>
        </p:sp>
      </p:grpSp>
      <p:grpSp>
        <p:nvGrpSpPr>
          <p:cNvPr name="Group 37" id="37"/>
          <p:cNvGrpSpPr/>
          <p:nvPr/>
        </p:nvGrpSpPr>
        <p:grpSpPr>
          <a:xfrm rot="0">
            <a:off x="6436049" y="4736557"/>
            <a:ext cx="1553733" cy="813886"/>
            <a:chOff x="0" y="0"/>
            <a:chExt cx="423693" cy="221941"/>
          </a:xfrm>
        </p:grpSpPr>
        <p:sp>
          <p:nvSpPr>
            <p:cNvPr name="Freeform 38" id="38"/>
            <p:cNvSpPr/>
            <p:nvPr/>
          </p:nvSpPr>
          <p:spPr>
            <a:xfrm flipH="false" flipV="false" rot="0">
              <a:off x="0" y="0"/>
              <a:ext cx="423693" cy="221941"/>
            </a:xfrm>
            <a:custGeom>
              <a:avLst/>
              <a:gdLst/>
              <a:ahLst/>
              <a:cxnLst/>
              <a:rect r="r" b="b" t="t" l="l"/>
              <a:pathLst>
                <a:path h="221941" w="423693">
                  <a:moveTo>
                    <a:pt x="0" y="0"/>
                  </a:moveTo>
                  <a:lnTo>
                    <a:pt x="423693" y="0"/>
                  </a:lnTo>
                  <a:lnTo>
                    <a:pt x="423693" y="221941"/>
                  </a:lnTo>
                  <a:lnTo>
                    <a:pt x="0" y="221941"/>
                  </a:lnTo>
                  <a:close/>
                </a:path>
              </a:pathLst>
            </a:custGeom>
            <a:solidFill>
              <a:srgbClr val="71B857"/>
            </a:solidFill>
          </p:spPr>
        </p:sp>
        <p:sp>
          <p:nvSpPr>
            <p:cNvPr name="TextBox 39" id="39"/>
            <p:cNvSpPr txBox="true"/>
            <p:nvPr/>
          </p:nvSpPr>
          <p:spPr>
            <a:xfrm>
              <a:off x="0" y="-57150"/>
              <a:ext cx="812800" cy="869950"/>
            </a:xfrm>
            <a:prstGeom prst="rect">
              <a:avLst/>
            </a:prstGeom>
          </p:spPr>
          <p:txBody>
            <a:bodyPr anchor="ctr" rtlCol="false" tIns="50800" lIns="50800" bIns="50800" rIns="50800"/>
            <a:lstStyle/>
            <a:p>
              <a:pPr algn="ctr">
                <a:lnSpc>
                  <a:spcPts val="4139"/>
                </a:lnSpc>
              </a:pPr>
            </a:p>
          </p:txBody>
        </p:sp>
      </p:grpSp>
      <p:grpSp>
        <p:nvGrpSpPr>
          <p:cNvPr name="Group 40" id="40"/>
          <p:cNvGrpSpPr/>
          <p:nvPr/>
        </p:nvGrpSpPr>
        <p:grpSpPr>
          <a:xfrm rot="0">
            <a:off x="6436049" y="8185024"/>
            <a:ext cx="1553733" cy="813886"/>
            <a:chOff x="0" y="0"/>
            <a:chExt cx="423693" cy="221941"/>
          </a:xfrm>
        </p:grpSpPr>
        <p:sp>
          <p:nvSpPr>
            <p:cNvPr name="Freeform 41" id="41"/>
            <p:cNvSpPr/>
            <p:nvPr/>
          </p:nvSpPr>
          <p:spPr>
            <a:xfrm flipH="false" flipV="false" rot="0">
              <a:off x="0" y="0"/>
              <a:ext cx="423693" cy="221941"/>
            </a:xfrm>
            <a:custGeom>
              <a:avLst/>
              <a:gdLst/>
              <a:ahLst/>
              <a:cxnLst/>
              <a:rect r="r" b="b" t="t" l="l"/>
              <a:pathLst>
                <a:path h="221941" w="423693">
                  <a:moveTo>
                    <a:pt x="0" y="0"/>
                  </a:moveTo>
                  <a:lnTo>
                    <a:pt x="423693" y="0"/>
                  </a:lnTo>
                  <a:lnTo>
                    <a:pt x="423693" y="221941"/>
                  </a:lnTo>
                  <a:lnTo>
                    <a:pt x="0" y="221941"/>
                  </a:lnTo>
                  <a:close/>
                </a:path>
              </a:pathLst>
            </a:custGeom>
            <a:solidFill>
              <a:srgbClr val="71B857"/>
            </a:solidFill>
          </p:spPr>
        </p:sp>
        <p:sp>
          <p:nvSpPr>
            <p:cNvPr name="TextBox 42" id="42"/>
            <p:cNvSpPr txBox="true"/>
            <p:nvPr/>
          </p:nvSpPr>
          <p:spPr>
            <a:xfrm>
              <a:off x="0" y="-57150"/>
              <a:ext cx="812800" cy="869950"/>
            </a:xfrm>
            <a:prstGeom prst="rect">
              <a:avLst/>
            </a:prstGeom>
          </p:spPr>
          <p:txBody>
            <a:bodyPr anchor="ctr" rtlCol="false" tIns="50800" lIns="50800" bIns="50800" rIns="50800"/>
            <a:lstStyle/>
            <a:p>
              <a:pPr algn="ctr">
                <a:lnSpc>
                  <a:spcPts val="4139"/>
                </a:lnSpc>
              </a:pPr>
            </a:p>
          </p:txBody>
        </p:sp>
      </p:grpSp>
      <p:grpSp>
        <p:nvGrpSpPr>
          <p:cNvPr name="Group 43" id="43"/>
          <p:cNvGrpSpPr/>
          <p:nvPr/>
        </p:nvGrpSpPr>
        <p:grpSpPr>
          <a:xfrm rot="0">
            <a:off x="9256198" y="4736557"/>
            <a:ext cx="1553733" cy="813886"/>
            <a:chOff x="0" y="0"/>
            <a:chExt cx="423693" cy="221941"/>
          </a:xfrm>
        </p:grpSpPr>
        <p:sp>
          <p:nvSpPr>
            <p:cNvPr name="Freeform 44" id="44"/>
            <p:cNvSpPr/>
            <p:nvPr/>
          </p:nvSpPr>
          <p:spPr>
            <a:xfrm flipH="false" flipV="false" rot="0">
              <a:off x="0" y="0"/>
              <a:ext cx="423693" cy="221941"/>
            </a:xfrm>
            <a:custGeom>
              <a:avLst/>
              <a:gdLst/>
              <a:ahLst/>
              <a:cxnLst/>
              <a:rect r="r" b="b" t="t" l="l"/>
              <a:pathLst>
                <a:path h="221941" w="423693">
                  <a:moveTo>
                    <a:pt x="0" y="0"/>
                  </a:moveTo>
                  <a:lnTo>
                    <a:pt x="423693" y="0"/>
                  </a:lnTo>
                  <a:lnTo>
                    <a:pt x="423693" y="221941"/>
                  </a:lnTo>
                  <a:lnTo>
                    <a:pt x="0" y="221941"/>
                  </a:lnTo>
                  <a:close/>
                </a:path>
              </a:pathLst>
            </a:custGeom>
            <a:solidFill>
              <a:srgbClr val="71B857"/>
            </a:solidFill>
          </p:spPr>
        </p:sp>
        <p:sp>
          <p:nvSpPr>
            <p:cNvPr name="TextBox 45" id="45"/>
            <p:cNvSpPr txBox="true"/>
            <p:nvPr/>
          </p:nvSpPr>
          <p:spPr>
            <a:xfrm>
              <a:off x="0" y="-57150"/>
              <a:ext cx="812800" cy="869950"/>
            </a:xfrm>
            <a:prstGeom prst="rect">
              <a:avLst/>
            </a:prstGeom>
          </p:spPr>
          <p:txBody>
            <a:bodyPr anchor="ctr" rtlCol="false" tIns="50800" lIns="50800" bIns="50800" rIns="50800"/>
            <a:lstStyle/>
            <a:p>
              <a:pPr algn="ctr">
                <a:lnSpc>
                  <a:spcPts val="4139"/>
                </a:lnSpc>
              </a:pPr>
            </a:p>
          </p:txBody>
        </p:sp>
      </p:grpSp>
      <p:grpSp>
        <p:nvGrpSpPr>
          <p:cNvPr name="Group 46" id="46"/>
          <p:cNvGrpSpPr/>
          <p:nvPr/>
        </p:nvGrpSpPr>
        <p:grpSpPr>
          <a:xfrm rot="0">
            <a:off x="12072621" y="4736557"/>
            <a:ext cx="1553733" cy="813886"/>
            <a:chOff x="0" y="0"/>
            <a:chExt cx="423693" cy="221941"/>
          </a:xfrm>
        </p:grpSpPr>
        <p:sp>
          <p:nvSpPr>
            <p:cNvPr name="Freeform 47" id="47"/>
            <p:cNvSpPr/>
            <p:nvPr/>
          </p:nvSpPr>
          <p:spPr>
            <a:xfrm flipH="false" flipV="false" rot="0">
              <a:off x="0" y="0"/>
              <a:ext cx="423693" cy="221941"/>
            </a:xfrm>
            <a:custGeom>
              <a:avLst/>
              <a:gdLst/>
              <a:ahLst/>
              <a:cxnLst/>
              <a:rect r="r" b="b" t="t" l="l"/>
              <a:pathLst>
                <a:path h="221941" w="423693">
                  <a:moveTo>
                    <a:pt x="0" y="0"/>
                  </a:moveTo>
                  <a:lnTo>
                    <a:pt x="423693" y="0"/>
                  </a:lnTo>
                  <a:lnTo>
                    <a:pt x="423693" y="221941"/>
                  </a:lnTo>
                  <a:lnTo>
                    <a:pt x="0" y="221941"/>
                  </a:lnTo>
                  <a:close/>
                </a:path>
              </a:pathLst>
            </a:custGeom>
            <a:solidFill>
              <a:srgbClr val="71B857"/>
            </a:solidFill>
          </p:spPr>
        </p:sp>
        <p:sp>
          <p:nvSpPr>
            <p:cNvPr name="TextBox 48" id="48"/>
            <p:cNvSpPr txBox="true"/>
            <p:nvPr/>
          </p:nvSpPr>
          <p:spPr>
            <a:xfrm>
              <a:off x="0" y="-57150"/>
              <a:ext cx="812800" cy="869950"/>
            </a:xfrm>
            <a:prstGeom prst="rect">
              <a:avLst/>
            </a:prstGeom>
          </p:spPr>
          <p:txBody>
            <a:bodyPr anchor="ctr" rtlCol="false" tIns="50800" lIns="50800" bIns="50800" rIns="50800"/>
            <a:lstStyle/>
            <a:p>
              <a:pPr algn="ctr">
                <a:lnSpc>
                  <a:spcPts val="4139"/>
                </a:lnSpc>
              </a:pPr>
            </a:p>
          </p:txBody>
        </p:sp>
      </p:grpSp>
      <p:grpSp>
        <p:nvGrpSpPr>
          <p:cNvPr name="Group 49" id="49"/>
          <p:cNvGrpSpPr/>
          <p:nvPr/>
        </p:nvGrpSpPr>
        <p:grpSpPr>
          <a:xfrm rot="0">
            <a:off x="14889044" y="4736557"/>
            <a:ext cx="1553733" cy="813886"/>
            <a:chOff x="0" y="0"/>
            <a:chExt cx="423693" cy="221941"/>
          </a:xfrm>
        </p:grpSpPr>
        <p:sp>
          <p:nvSpPr>
            <p:cNvPr name="Freeform 50" id="50"/>
            <p:cNvSpPr/>
            <p:nvPr/>
          </p:nvSpPr>
          <p:spPr>
            <a:xfrm flipH="false" flipV="false" rot="0">
              <a:off x="0" y="0"/>
              <a:ext cx="423693" cy="221941"/>
            </a:xfrm>
            <a:custGeom>
              <a:avLst/>
              <a:gdLst/>
              <a:ahLst/>
              <a:cxnLst/>
              <a:rect r="r" b="b" t="t" l="l"/>
              <a:pathLst>
                <a:path h="221941" w="423693">
                  <a:moveTo>
                    <a:pt x="0" y="0"/>
                  </a:moveTo>
                  <a:lnTo>
                    <a:pt x="423693" y="0"/>
                  </a:lnTo>
                  <a:lnTo>
                    <a:pt x="423693" y="221941"/>
                  </a:lnTo>
                  <a:lnTo>
                    <a:pt x="0" y="221941"/>
                  </a:lnTo>
                  <a:close/>
                </a:path>
              </a:pathLst>
            </a:custGeom>
            <a:solidFill>
              <a:srgbClr val="71B857"/>
            </a:solidFill>
          </p:spPr>
        </p:sp>
        <p:sp>
          <p:nvSpPr>
            <p:cNvPr name="TextBox 51" id="51"/>
            <p:cNvSpPr txBox="true"/>
            <p:nvPr/>
          </p:nvSpPr>
          <p:spPr>
            <a:xfrm>
              <a:off x="0" y="-57150"/>
              <a:ext cx="812800" cy="869950"/>
            </a:xfrm>
            <a:prstGeom prst="rect">
              <a:avLst/>
            </a:prstGeom>
          </p:spPr>
          <p:txBody>
            <a:bodyPr anchor="ctr" rtlCol="false" tIns="50800" lIns="50800" bIns="50800" rIns="50800"/>
            <a:lstStyle/>
            <a:p>
              <a:pPr algn="ctr">
                <a:lnSpc>
                  <a:spcPts val="4139"/>
                </a:lnSpc>
              </a:pPr>
            </a:p>
          </p:txBody>
        </p:sp>
      </p:grpSp>
      <p:grpSp>
        <p:nvGrpSpPr>
          <p:cNvPr name="Group 52" id="52"/>
          <p:cNvGrpSpPr/>
          <p:nvPr/>
        </p:nvGrpSpPr>
        <p:grpSpPr>
          <a:xfrm rot="0">
            <a:off x="9256198" y="6549786"/>
            <a:ext cx="1553733" cy="813886"/>
            <a:chOff x="0" y="0"/>
            <a:chExt cx="423693" cy="221941"/>
          </a:xfrm>
        </p:grpSpPr>
        <p:sp>
          <p:nvSpPr>
            <p:cNvPr name="Freeform 53" id="53"/>
            <p:cNvSpPr/>
            <p:nvPr/>
          </p:nvSpPr>
          <p:spPr>
            <a:xfrm flipH="false" flipV="false" rot="0">
              <a:off x="0" y="0"/>
              <a:ext cx="423693" cy="221941"/>
            </a:xfrm>
            <a:custGeom>
              <a:avLst/>
              <a:gdLst/>
              <a:ahLst/>
              <a:cxnLst/>
              <a:rect r="r" b="b" t="t" l="l"/>
              <a:pathLst>
                <a:path h="221941" w="423693">
                  <a:moveTo>
                    <a:pt x="0" y="0"/>
                  </a:moveTo>
                  <a:lnTo>
                    <a:pt x="423693" y="0"/>
                  </a:lnTo>
                  <a:lnTo>
                    <a:pt x="423693" y="221941"/>
                  </a:lnTo>
                  <a:lnTo>
                    <a:pt x="0" y="221941"/>
                  </a:lnTo>
                  <a:close/>
                </a:path>
              </a:pathLst>
            </a:custGeom>
            <a:solidFill>
              <a:srgbClr val="71B857"/>
            </a:solidFill>
          </p:spPr>
        </p:sp>
        <p:sp>
          <p:nvSpPr>
            <p:cNvPr name="TextBox 54" id="54"/>
            <p:cNvSpPr txBox="true"/>
            <p:nvPr/>
          </p:nvSpPr>
          <p:spPr>
            <a:xfrm>
              <a:off x="0" y="-57150"/>
              <a:ext cx="812800" cy="869950"/>
            </a:xfrm>
            <a:prstGeom prst="rect">
              <a:avLst/>
            </a:prstGeom>
          </p:spPr>
          <p:txBody>
            <a:bodyPr anchor="ctr" rtlCol="false" tIns="50800" lIns="50800" bIns="50800" rIns="50800"/>
            <a:lstStyle/>
            <a:p>
              <a:pPr algn="ctr">
                <a:lnSpc>
                  <a:spcPts val="4139"/>
                </a:lnSpc>
              </a:pPr>
            </a:p>
          </p:txBody>
        </p:sp>
      </p:grpSp>
      <p:grpSp>
        <p:nvGrpSpPr>
          <p:cNvPr name="Group 55" id="55"/>
          <p:cNvGrpSpPr/>
          <p:nvPr/>
        </p:nvGrpSpPr>
        <p:grpSpPr>
          <a:xfrm rot="0">
            <a:off x="12072621" y="8185024"/>
            <a:ext cx="1553733" cy="813886"/>
            <a:chOff x="0" y="0"/>
            <a:chExt cx="423693" cy="221941"/>
          </a:xfrm>
        </p:grpSpPr>
        <p:sp>
          <p:nvSpPr>
            <p:cNvPr name="Freeform 56" id="56"/>
            <p:cNvSpPr/>
            <p:nvPr/>
          </p:nvSpPr>
          <p:spPr>
            <a:xfrm flipH="false" flipV="false" rot="0">
              <a:off x="0" y="0"/>
              <a:ext cx="423693" cy="221941"/>
            </a:xfrm>
            <a:custGeom>
              <a:avLst/>
              <a:gdLst/>
              <a:ahLst/>
              <a:cxnLst/>
              <a:rect r="r" b="b" t="t" l="l"/>
              <a:pathLst>
                <a:path h="221941" w="423693">
                  <a:moveTo>
                    <a:pt x="0" y="0"/>
                  </a:moveTo>
                  <a:lnTo>
                    <a:pt x="423693" y="0"/>
                  </a:lnTo>
                  <a:lnTo>
                    <a:pt x="423693" y="221941"/>
                  </a:lnTo>
                  <a:lnTo>
                    <a:pt x="0" y="221941"/>
                  </a:lnTo>
                  <a:close/>
                </a:path>
              </a:pathLst>
            </a:custGeom>
            <a:solidFill>
              <a:srgbClr val="71B857"/>
            </a:solidFill>
          </p:spPr>
        </p:sp>
        <p:sp>
          <p:nvSpPr>
            <p:cNvPr name="TextBox 57" id="57"/>
            <p:cNvSpPr txBox="true"/>
            <p:nvPr/>
          </p:nvSpPr>
          <p:spPr>
            <a:xfrm>
              <a:off x="0" y="-57150"/>
              <a:ext cx="812800" cy="869950"/>
            </a:xfrm>
            <a:prstGeom prst="rect">
              <a:avLst/>
            </a:prstGeom>
          </p:spPr>
          <p:txBody>
            <a:bodyPr anchor="ctr" rtlCol="false" tIns="50800" lIns="50800" bIns="50800" rIns="50800"/>
            <a:lstStyle/>
            <a:p>
              <a:pPr algn="ctr">
                <a:lnSpc>
                  <a:spcPts val="4139"/>
                </a:lnSpc>
              </a:pPr>
            </a:p>
          </p:txBody>
        </p:sp>
      </p:grpSp>
      <p:grpSp>
        <p:nvGrpSpPr>
          <p:cNvPr name="Group 58" id="58"/>
          <p:cNvGrpSpPr/>
          <p:nvPr/>
        </p:nvGrpSpPr>
        <p:grpSpPr>
          <a:xfrm rot="0">
            <a:off x="14889044" y="8185024"/>
            <a:ext cx="1553733" cy="813886"/>
            <a:chOff x="0" y="0"/>
            <a:chExt cx="423693" cy="221941"/>
          </a:xfrm>
        </p:grpSpPr>
        <p:sp>
          <p:nvSpPr>
            <p:cNvPr name="Freeform 59" id="59"/>
            <p:cNvSpPr/>
            <p:nvPr/>
          </p:nvSpPr>
          <p:spPr>
            <a:xfrm flipH="false" flipV="false" rot="0">
              <a:off x="0" y="0"/>
              <a:ext cx="423693" cy="221941"/>
            </a:xfrm>
            <a:custGeom>
              <a:avLst/>
              <a:gdLst/>
              <a:ahLst/>
              <a:cxnLst/>
              <a:rect r="r" b="b" t="t" l="l"/>
              <a:pathLst>
                <a:path h="221941" w="423693">
                  <a:moveTo>
                    <a:pt x="0" y="0"/>
                  </a:moveTo>
                  <a:lnTo>
                    <a:pt x="423693" y="0"/>
                  </a:lnTo>
                  <a:lnTo>
                    <a:pt x="423693" y="221941"/>
                  </a:lnTo>
                  <a:lnTo>
                    <a:pt x="0" y="221941"/>
                  </a:lnTo>
                  <a:close/>
                </a:path>
              </a:pathLst>
            </a:custGeom>
            <a:solidFill>
              <a:srgbClr val="71B857"/>
            </a:solidFill>
          </p:spPr>
        </p:sp>
        <p:sp>
          <p:nvSpPr>
            <p:cNvPr name="TextBox 60" id="60"/>
            <p:cNvSpPr txBox="true"/>
            <p:nvPr/>
          </p:nvSpPr>
          <p:spPr>
            <a:xfrm>
              <a:off x="0" y="-57150"/>
              <a:ext cx="812800" cy="869950"/>
            </a:xfrm>
            <a:prstGeom prst="rect">
              <a:avLst/>
            </a:prstGeom>
          </p:spPr>
          <p:txBody>
            <a:bodyPr anchor="ctr" rtlCol="false" tIns="50800" lIns="50800" bIns="50800" rIns="50800"/>
            <a:lstStyle/>
            <a:p>
              <a:pPr algn="ctr">
                <a:lnSpc>
                  <a:spcPts val="4139"/>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688375" y="5560758"/>
            <a:ext cx="3338631" cy="836240"/>
            <a:chOff x="0" y="0"/>
            <a:chExt cx="910422" cy="228037"/>
          </a:xfrm>
        </p:grpSpPr>
        <p:sp>
          <p:nvSpPr>
            <p:cNvPr name="Freeform 6" id="6"/>
            <p:cNvSpPr/>
            <p:nvPr/>
          </p:nvSpPr>
          <p:spPr>
            <a:xfrm flipH="false" flipV="false" rot="0">
              <a:off x="0" y="0"/>
              <a:ext cx="910422" cy="228037"/>
            </a:xfrm>
            <a:custGeom>
              <a:avLst/>
              <a:gdLst/>
              <a:ahLst/>
              <a:cxnLst/>
              <a:rect r="r" b="b" t="t" l="l"/>
              <a:pathLst>
                <a:path h="228037" w="910422">
                  <a:moveTo>
                    <a:pt x="0" y="0"/>
                  </a:moveTo>
                  <a:lnTo>
                    <a:pt x="910422" y="0"/>
                  </a:lnTo>
                  <a:lnTo>
                    <a:pt x="910422" y="228037"/>
                  </a:lnTo>
                  <a:lnTo>
                    <a:pt x="0" y="228037"/>
                  </a:lnTo>
                  <a:close/>
                </a:path>
              </a:pathLst>
            </a:custGeom>
            <a:solidFill>
              <a:srgbClr val="CCCCCC"/>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171717"/>
                  </a:solidFill>
                  <a:latin typeface="DM Sans Bold"/>
                </a:rPr>
                <a:t>BLEU 1 Gram</a:t>
              </a:r>
            </a:p>
          </p:txBody>
        </p:sp>
      </p:grpSp>
      <p:grpSp>
        <p:nvGrpSpPr>
          <p:cNvPr name="Group 8" id="8"/>
          <p:cNvGrpSpPr/>
          <p:nvPr/>
        </p:nvGrpSpPr>
        <p:grpSpPr>
          <a:xfrm rot="0">
            <a:off x="5651187" y="5560758"/>
            <a:ext cx="3338631" cy="836240"/>
            <a:chOff x="0" y="0"/>
            <a:chExt cx="910422" cy="228037"/>
          </a:xfrm>
        </p:grpSpPr>
        <p:sp>
          <p:nvSpPr>
            <p:cNvPr name="Freeform 9" id="9"/>
            <p:cNvSpPr/>
            <p:nvPr/>
          </p:nvSpPr>
          <p:spPr>
            <a:xfrm flipH="false" flipV="false" rot="0">
              <a:off x="0" y="0"/>
              <a:ext cx="910422" cy="228037"/>
            </a:xfrm>
            <a:custGeom>
              <a:avLst/>
              <a:gdLst/>
              <a:ahLst/>
              <a:cxnLst/>
              <a:rect r="r" b="b" t="t" l="l"/>
              <a:pathLst>
                <a:path h="228037" w="910422">
                  <a:moveTo>
                    <a:pt x="0" y="0"/>
                  </a:moveTo>
                  <a:lnTo>
                    <a:pt x="910422" y="0"/>
                  </a:lnTo>
                  <a:lnTo>
                    <a:pt x="910422" y="228037"/>
                  </a:lnTo>
                  <a:lnTo>
                    <a:pt x="0" y="228037"/>
                  </a:lnTo>
                  <a:close/>
                </a:path>
              </a:pathLst>
            </a:custGeom>
            <a:solidFill>
              <a:srgbClr val="CCCCCC"/>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171717"/>
                  </a:solidFill>
                  <a:latin typeface="DM Sans Bold"/>
                </a:rPr>
                <a:t>ROUGE 1 Gram</a:t>
              </a:r>
            </a:p>
          </p:txBody>
        </p:sp>
      </p:grpSp>
      <p:grpSp>
        <p:nvGrpSpPr>
          <p:cNvPr name="Group 11" id="11"/>
          <p:cNvGrpSpPr/>
          <p:nvPr/>
        </p:nvGrpSpPr>
        <p:grpSpPr>
          <a:xfrm rot="0">
            <a:off x="1688375" y="6620303"/>
            <a:ext cx="3338631" cy="836240"/>
            <a:chOff x="0" y="0"/>
            <a:chExt cx="910422" cy="228037"/>
          </a:xfrm>
        </p:grpSpPr>
        <p:sp>
          <p:nvSpPr>
            <p:cNvPr name="Freeform 12" id="12"/>
            <p:cNvSpPr/>
            <p:nvPr/>
          </p:nvSpPr>
          <p:spPr>
            <a:xfrm flipH="false" flipV="false" rot="0">
              <a:off x="0" y="0"/>
              <a:ext cx="910422" cy="228037"/>
            </a:xfrm>
            <a:custGeom>
              <a:avLst/>
              <a:gdLst/>
              <a:ahLst/>
              <a:cxnLst/>
              <a:rect r="r" b="b" t="t" l="l"/>
              <a:pathLst>
                <a:path h="228037" w="910422">
                  <a:moveTo>
                    <a:pt x="0" y="0"/>
                  </a:moveTo>
                  <a:lnTo>
                    <a:pt x="910422" y="0"/>
                  </a:lnTo>
                  <a:lnTo>
                    <a:pt x="910422" y="228037"/>
                  </a:lnTo>
                  <a:lnTo>
                    <a:pt x="0" y="228037"/>
                  </a:lnTo>
                  <a:close/>
                </a:path>
              </a:pathLst>
            </a:custGeom>
            <a:solidFill>
              <a:srgbClr val="CCCCCC"/>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171717"/>
                  </a:solidFill>
                  <a:latin typeface="DM Sans Bold"/>
                </a:rPr>
                <a:t>BLEU 4 Gram</a:t>
              </a:r>
            </a:p>
          </p:txBody>
        </p:sp>
      </p:grpSp>
      <p:grpSp>
        <p:nvGrpSpPr>
          <p:cNvPr name="Group 14" id="14"/>
          <p:cNvGrpSpPr/>
          <p:nvPr/>
        </p:nvGrpSpPr>
        <p:grpSpPr>
          <a:xfrm rot="0">
            <a:off x="5651187" y="6620303"/>
            <a:ext cx="3338631" cy="836240"/>
            <a:chOff x="0" y="0"/>
            <a:chExt cx="910422" cy="228037"/>
          </a:xfrm>
        </p:grpSpPr>
        <p:sp>
          <p:nvSpPr>
            <p:cNvPr name="Freeform 15" id="15"/>
            <p:cNvSpPr/>
            <p:nvPr/>
          </p:nvSpPr>
          <p:spPr>
            <a:xfrm flipH="false" flipV="false" rot="0">
              <a:off x="0" y="0"/>
              <a:ext cx="910422" cy="228037"/>
            </a:xfrm>
            <a:custGeom>
              <a:avLst/>
              <a:gdLst/>
              <a:ahLst/>
              <a:cxnLst/>
              <a:rect r="r" b="b" t="t" l="l"/>
              <a:pathLst>
                <a:path h="228037" w="910422">
                  <a:moveTo>
                    <a:pt x="0" y="0"/>
                  </a:moveTo>
                  <a:lnTo>
                    <a:pt x="910422" y="0"/>
                  </a:lnTo>
                  <a:lnTo>
                    <a:pt x="910422" y="228037"/>
                  </a:lnTo>
                  <a:lnTo>
                    <a:pt x="0" y="228037"/>
                  </a:lnTo>
                  <a:close/>
                </a:path>
              </a:pathLst>
            </a:custGeom>
            <a:solidFill>
              <a:srgbClr val="CCCCCC"/>
            </a:soli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171717"/>
                  </a:solidFill>
                  <a:latin typeface="DM Sans Bold"/>
                </a:rPr>
                <a:t>ROUGE L Gram</a:t>
              </a:r>
            </a:p>
          </p:txBody>
        </p:sp>
      </p:grpSp>
      <p:grpSp>
        <p:nvGrpSpPr>
          <p:cNvPr name="Group 17" id="17"/>
          <p:cNvGrpSpPr/>
          <p:nvPr/>
        </p:nvGrpSpPr>
        <p:grpSpPr>
          <a:xfrm rot="0">
            <a:off x="1688375" y="3184938"/>
            <a:ext cx="7301443" cy="920870"/>
            <a:chOff x="0" y="0"/>
            <a:chExt cx="1991055" cy="251115"/>
          </a:xfrm>
        </p:grpSpPr>
        <p:sp>
          <p:nvSpPr>
            <p:cNvPr name="Freeform 18" id="18"/>
            <p:cNvSpPr/>
            <p:nvPr/>
          </p:nvSpPr>
          <p:spPr>
            <a:xfrm flipH="false" flipV="false" rot="0">
              <a:off x="0" y="0"/>
              <a:ext cx="1991055" cy="251115"/>
            </a:xfrm>
            <a:custGeom>
              <a:avLst/>
              <a:gdLst/>
              <a:ahLst/>
              <a:cxnLst/>
              <a:rect r="r" b="b" t="t" l="l"/>
              <a:pathLst>
                <a:path h="251115" w="1991055">
                  <a:moveTo>
                    <a:pt x="0" y="0"/>
                  </a:moveTo>
                  <a:lnTo>
                    <a:pt x="1991055" y="0"/>
                  </a:lnTo>
                  <a:lnTo>
                    <a:pt x="1991055" y="251115"/>
                  </a:lnTo>
                  <a:lnTo>
                    <a:pt x="0" y="251115"/>
                  </a:lnTo>
                  <a:close/>
                </a:path>
              </a:pathLst>
            </a:custGeom>
            <a:solidFill>
              <a:srgbClr val="808080"/>
            </a:soli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Automatic Evaluation</a:t>
              </a:r>
            </a:p>
          </p:txBody>
        </p:sp>
      </p:grpSp>
      <p:grpSp>
        <p:nvGrpSpPr>
          <p:cNvPr name="Group 20" id="20"/>
          <p:cNvGrpSpPr/>
          <p:nvPr/>
        </p:nvGrpSpPr>
        <p:grpSpPr>
          <a:xfrm rot="0">
            <a:off x="9957857" y="3184938"/>
            <a:ext cx="7301443" cy="920870"/>
            <a:chOff x="0" y="0"/>
            <a:chExt cx="1991055" cy="251115"/>
          </a:xfrm>
        </p:grpSpPr>
        <p:sp>
          <p:nvSpPr>
            <p:cNvPr name="Freeform 21" id="21"/>
            <p:cNvSpPr/>
            <p:nvPr/>
          </p:nvSpPr>
          <p:spPr>
            <a:xfrm flipH="false" flipV="false" rot="0">
              <a:off x="0" y="0"/>
              <a:ext cx="1991055" cy="251115"/>
            </a:xfrm>
            <a:custGeom>
              <a:avLst/>
              <a:gdLst/>
              <a:ahLst/>
              <a:cxnLst/>
              <a:rect r="r" b="b" t="t" l="l"/>
              <a:pathLst>
                <a:path h="251115" w="1991055">
                  <a:moveTo>
                    <a:pt x="0" y="0"/>
                  </a:moveTo>
                  <a:lnTo>
                    <a:pt x="1991055" y="0"/>
                  </a:lnTo>
                  <a:lnTo>
                    <a:pt x="1991055" y="251115"/>
                  </a:lnTo>
                  <a:lnTo>
                    <a:pt x="0" y="251115"/>
                  </a:lnTo>
                  <a:close/>
                </a:path>
              </a:pathLst>
            </a:custGeom>
            <a:solidFill>
              <a:srgbClr val="808080"/>
            </a:soli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BFB"/>
                  </a:solidFill>
                  <a:latin typeface="DM Sans"/>
                </a:rPr>
                <a:t>Human Evaluation</a:t>
              </a:r>
            </a:p>
          </p:txBody>
        </p:sp>
      </p:grpSp>
      <p:grpSp>
        <p:nvGrpSpPr>
          <p:cNvPr name="Group 23" id="23"/>
          <p:cNvGrpSpPr/>
          <p:nvPr/>
        </p:nvGrpSpPr>
        <p:grpSpPr>
          <a:xfrm rot="0">
            <a:off x="9957857" y="5560758"/>
            <a:ext cx="2724472" cy="2410020"/>
            <a:chOff x="0" y="0"/>
            <a:chExt cx="742946" cy="657196"/>
          </a:xfrm>
        </p:grpSpPr>
        <p:sp>
          <p:nvSpPr>
            <p:cNvPr name="Freeform 24" id="24"/>
            <p:cNvSpPr/>
            <p:nvPr/>
          </p:nvSpPr>
          <p:spPr>
            <a:xfrm flipH="false" flipV="false" rot="0">
              <a:off x="0" y="0"/>
              <a:ext cx="742946" cy="657196"/>
            </a:xfrm>
            <a:custGeom>
              <a:avLst/>
              <a:gdLst/>
              <a:ahLst/>
              <a:cxnLst/>
              <a:rect r="r" b="b" t="t" l="l"/>
              <a:pathLst>
                <a:path h="657196" w="742946">
                  <a:moveTo>
                    <a:pt x="0" y="0"/>
                  </a:moveTo>
                  <a:lnTo>
                    <a:pt x="742946" y="0"/>
                  </a:lnTo>
                  <a:lnTo>
                    <a:pt x="742946" y="657196"/>
                  </a:lnTo>
                  <a:lnTo>
                    <a:pt x="0" y="657196"/>
                  </a:lnTo>
                  <a:close/>
                </a:path>
              </a:pathLst>
            </a:custGeom>
            <a:solidFill>
              <a:srgbClr val="ECECEC"/>
            </a:solidFill>
          </p:spPr>
        </p:sp>
        <p:sp>
          <p:nvSpPr>
            <p:cNvPr name="TextBox 25" id="25"/>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171717"/>
                  </a:solidFill>
                  <a:latin typeface="DM Sans Bold"/>
                </a:rPr>
                <a:t>Doctors Evaluation</a:t>
              </a:r>
            </a:p>
          </p:txBody>
        </p:sp>
      </p:grpSp>
      <p:grpSp>
        <p:nvGrpSpPr>
          <p:cNvPr name="Group 26" id="26"/>
          <p:cNvGrpSpPr/>
          <p:nvPr/>
        </p:nvGrpSpPr>
        <p:grpSpPr>
          <a:xfrm rot="0">
            <a:off x="14016814" y="5610108"/>
            <a:ext cx="2724472" cy="2410020"/>
            <a:chOff x="0" y="0"/>
            <a:chExt cx="742946" cy="657196"/>
          </a:xfrm>
        </p:grpSpPr>
        <p:sp>
          <p:nvSpPr>
            <p:cNvPr name="Freeform 27" id="27"/>
            <p:cNvSpPr/>
            <p:nvPr/>
          </p:nvSpPr>
          <p:spPr>
            <a:xfrm flipH="false" flipV="false" rot="0">
              <a:off x="0" y="0"/>
              <a:ext cx="742946" cy="657196"/>
            </a:xfrm>
            <a:custGeom>
              <a:avLst/>
              <a:gdLst/>
              <a:ahLst/>
              <a:cxnLst/>
              <a:rect r="r" b="b" t="t" l="l"/>
              <a:pathLst>
                <a:path h="657196" w="742946">
                  <a:moveTo>
                    <a:pt x="0" y="0"/>
                  </a:moveTo>
                  <a:lnTo>
                    <a:pt x="742946" y="0"/>
                  </a:lnTo>
                  <a:lnTo>
                    <a:pt x="742946" y="657196"/>
                  </a:lnTo>
                  <a:lnTo>
                    <a:pt x="0" y="657196"/>
                  </a:lnTo>
                  <a:close/>
                </a:path>
              </a:pathLst>
            </a:custGeom>
            <a:solidFill>
              <a:srgbClr val="ECECEC"/>
            </a:solidFill>
          </p:spPr>
        </p:sp>
        <p:sp>
          <p:nvSpPr>
            <p:cNvPr name="TextBox 28" id="28"/>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171717"/>
                  </a:solidFill>
                  <a:latin typeface="DM Sans Bold"/>
                </a:rPr>
                <a:t>Users Evaluation</a:t>
              </a:r>
            </a:p>
          </p:txBody>
        </p:sp>
      </p:grpSp>
      <p:grpSp>
        <p:nvGrpSpPr>
          <p:cNvPr name="Group 29" id="29"/>
          <p:cNvGrpSpPr/>
          <p:nvPr/>
        </p:nvGrpSpPr>
        <p:grpSpPr>
          <a:xfrm rot="0">
            <a:off x="1688375" y="4105808"/>
            <a:ext cx="7301443" cy="920870"/>
            <a:chOff x="0" y="0"/>
            <a:chExt cx="1991055" cy="251115"/>
          </a:xfrm>
        </p:grpSpPr>
        <p:sp>
          <p:nvSpPr>
            <p:cNvPr name="Freeform 30" id="30"/>
            <p:cNvSpPr/>
            <p:nvPr/>
          </p:nvSpPr>
          <p:spPr>
            <a:xfrm flipH="false" flipV="false" rot="0">
              <a:off x="0" y="0"/>
              <a:ext cx="1991055" cy="251115"/>
            </a:xfrm>
            <a:custGeom>
              <a:avLst/>
              <a:gdLst/>
              <a:ahLst/>
              <a:cxnLst/>
              <a:rect r="r" b="b" t="t" l="l"/>
              <a:pathLst>
                <a:path h="251115" w="1991055">
                  <a:moveTo>
                    <a:pt x="0" y="0"/>
                  </a:moveTo>
                  <a:lnTo>
                    <a:pt x="1991055" y="0"/>
                  </a:lnTo>
                  <a:lnTo>
                    <a:pt x="1991055" y="251115"/>
                  </a:lnTo>
                  <a:lnTo>
                    <a:pt x="0" y="251115"/>
                  </a:lnTo>
                  <a:close/>
                </a:path>
              </a:pathLst>
            </a:custGeom>
            <a:solidFill>
              <a:srgbClr val="000000">
                <a:alpha val="0"/>
              </a:srgbClr>
            </a:soli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00000"/>
                  </a:solidFill>
                  <a:latin typeface="DM Sans"/>
                </a:rPr>
                <a:t>Real </a:t>
              </a:r>
              <a:r>
                <a:rPr lang="en-US" sz="2999" spc="293">
                  <a:solidFill>
                    <a:srgbClr val="000000"/>
                  </a:solidFill>
                  <a:latin typeface="DM Sans Bold"/>
                </a:rPr>
                <a:t>VS </a:t>
              </a:r>
              <a:r>
                <a:rPr lang="en-US" sz="2999" spc="293">
                  <a:solidFill>
                    <a:srgbClr val="000000"/>
                  </a:solidFill>
                  <a:latin typeface="DM Sans"/>
                </a:rPr>
                <a:t>Generated answer</a:t>
              </a:r>
            </a:p>
          </p:txBody>
        </p:sp>
      </p:grpSp>
      <p:grpSp>
        <p:nvGrpSpPr>
          <p:cNvPr name="Group 32" id="32"/>
          <p:cNvGrpSpPr/>
          <p:nvPr/>
        </p:nvGrpSpPr>
        <p:grpSpPr>
          <a:xfrm rot="0">
            <a:off x="9957857" y="4105808"/>
            <a:ext cx="7301443" cy="1170432"/>
            <a:chOff x="0" y="0"/>
            <a:chExt cx="1991055" cy="319169"/>
          </a:xfrm>
        </p:grpSpPr>
        <p:sp>
          <p:nvSpPr>
            <p:cNvPr name="Freeform 33" id="33"/>
            <p:cNvSpPr/>
            <p:nvPr/>
          </p:nvSpPr>
          <p:spPr>
            <a:xfrm flipH="false" flipV="false" rot="0">
              <a:off x="0" y="0"/>
              <a:ext cx="1991055" cy="319169"/>
            </a:xfrm>
            <a:custGeom>
              <a:avLst/>
              <a:gdLst/>
              <a:ahLst/>
              <a:cxnLst/>
              <a:rect r="r" b="b" t="t" l="l"/>
              <a:pathLst>
                <a:path h="319169" w="1991055">
                  <a:moveTo>
                    <a:pt x="0" y="0"/>
                  </a:moveTo>
                  <a:lnTo>
                    <a:pt x="1991055" y="0"/>
                  </a:lnTo>
                  <a:lnTo>
                    <a:pt x="1991055" y="319169"/>
                  </a:lnTo>
                  <a:lnTo>
                    <a:pt x="0" y="319169"/>
                  </a:lnTo>
                  <a:close/>
                </a:path>
              </a:pathLst>
            </a:custGeom>
            <a:solidFill>
              <a:srgbClr val="000000">
                <a:alpha val="0"/>
              </a:srgbClr>
            </a:solidFill>
          </p:spPr>
        </p:sp>
        <p:sp>
          <p:nvSpPr>
            <p:cNvPr name="TextBox 34" id="34"/>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00000"/>
                  </a:solidFill>
                  <a:latin typeface="DM Sans"/>
                </a:rPr>
                <a:t>Survey to evaluate generated answers</a:t>
              </a:r>
            </a:p>
          </p:txBody>
        </p:sp>
      </p:grpSp>
      <p:sp>
        <p:nvSpPr>
          <p:cNvPr name="Freeform 35" id="35"/>
          <p:cNvSpPr/>
          <p:nvPr/>
        </p:nvSpPr>
        <p:spPr>
          <a:xfrm flipH="false" flipV="false" rot="0">
            <a:off x="12332634" y="5955840"/>
            <a:ext cx="1024560" cy="1619857"/>
          </a:xfrm>
          <a:custGeom>
            <a:avLst/>
            <a:gdLst/>
            <a:ahLst/>
            <a:cxnLst/>
            <a:rect r="r" b="b" t="t" l="l"/>
            <a:pathLst>
              <a:path h="1619857" w="1024560">
                <a:moveTo>
                  <a:pt x="0" y="0"/>
                </a:moveTo>
                <a:lnTo>
                  <a:pt x="1024560" y="0"/>
                </a:lnTo>
                <a:lnTo>
                  <a:pt x="1024560" y="1619857"/>
                </a:lnTo>
                <a:lnTo>
                  <a:pt x="0" y="1619857"/>
                </a:lnTo>
                <a:lnTo>
                  <a:pt x="0" y="0"/>
                </a:lnTo>
                <a:close/>
              </a:path>
            </a:pathLst>
          </a:custGeom>
          <a:blipFill>
            <a:blip r:embed="rId2"/>
            <a:stretch>
              <a:fillRect l="0" t="0" r="0" b="0"/>
            </a:stretch>
          </a:blipFill>
        </p:spPr>
      </p:sp>
      <p:sp>
        <p:nvSpPr>
          <p:cNvPr name="Freeform 36" id="36"/>
          <p:cNvSpPr/>
          <p:nvPr/>
        </p:nvSpPr>
        <p:spPr>
          <a:xfrm flipH="false" flipV="false" rot="0">
            <a:off x="16700009" y="5862160"/>
            <a:ext cx="559291" cy="1856566"/>
          </a:xfrm>
          <a:custGeom>
            <a:avLst/>
            <a:gdLst/>
            <a:ahLst/>
            <a:cxnLst/>
            <a:rect r="r" b="b" t="t" l="l"/>
            <a:pathLst>
              <a:path h="1856566" w="559291">
                <a:moveTo>
                  <a:pt x="0" y="0"/>
                </a:moveTo>
                <a:lnTo>
                  <a:pt x="559291" y="0"/>
                </a:lnTo>
                <a:lnTo>
                  <a:pt x="559291" y="1856566"/>
                </a:lnTo>
                <a:lnTo>
                  <a:pt x="0" y="1856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7" id="37"/>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METRICS USED</a:t>
            </a:r>
          </a:p>
        </p:txBody>
      </p:sp>
      <p:sp>
        <p:nvSpPr>
          <p:cNvPr name="TextBox 38" id="38"/>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RESULTS</a:t>
            </a:r>
          </a:p>
        </p:txBody>
      </p:sp>
      <p:grpSp>
        <p:nvGrpSpPr>
          <p:cNvPr name="Group 39" id="39"/>
          <p:cNvGrpSpPr/>
          <p:nvPr/>
        </p:nvGrpSpPr>
        <p:grpSpPr>
          <a:xfrm rot="0">
            <a:off x="360533" y="9258300"/>
            <a:ext cx="9597324" cy="836240"/>
            <a:chOff x="0" y="0"/>
            <a:chExt cx="2617126" cy="228037"/>
          </a:xfrm>
        </p:grpSpPr>
        <p:sp>
          <p:nvSpPr>
            <p:cNvPr name="Freeform 40" id="40"/>
            <p:cNvSpPr/>
            <p:nvPr/>
          </p:nvSpPr>
          <p:spPr>
            <a:xfrm flipH="false" flipV="false" rot="0">
              <a:off x="0" y="0"/>
              <a:ext cx="2617126" cy="228037"/>
            </a:xfrm>
            <a:custGeom>
              <a:avLst/>
              <a:gdLst/>
              <a:ahLst/>
              <a:cxnLst/>
              <a:rect r="r" b="b" t="t" l="l"/>
              <a:pathLst>
                <a:path h="228037" w="2617126">
                  <a:moveTo>
                    <a:pt x="0" y="0"/>
                  </a:moveTo>
                  <a:lnTo>
                    <a:pt x="2617126" y="0"/>
                  </a:lnTo>
                  <a:lnTo>
                    <a:pt x="2617126" y="228037"/>
                  </a:lnTo>
                  <a:lnTo>
                    <a:pt x="0" y="228037"/>
                  </a:lnTo>
                  <a:close/>
                </a:path>
              </a:pathLst>
            </a:custGeom>
            <a:solidFill>
              <a:srgbClr val="CCCCCC"/>
            </a:solidFill>
          </p:spPr>
        </p:sp>
        <p:sp>
          <p:nvSpPr>
            <p:cNvPr name="TextBox 41" id="41"/>
            <p:cNvSpPr txBox="true"/>
            <p:nvPr/>
          </p:nvSpPr>
          <p:spPr>
            <a:xfrm>
              <a:off x="0" y="-38100"/>
              <a:ext cx="812800" cy="850900"/>
            </a:xfrm>
            <a:prstGeom prst="rect">
              <a:avLst/>
            </a:prstGeom>
          </p:spPr>
          <p:txBody>
            <a:bodyPr anchor="ctr" rtlCol="false" tIns="50800" lIns="50800" bIns="50800" rIns="50800"/>
            <a:lstStyle/>
            <a:p>
              <a:pPr>
                <a:lnSpc>
                  <a:spcPts val="2898"/>
                </a:lnSpc>
              </a:pPr>
              <a:r>
                <a:rPr lang="en-US" sz="2100" spc="205">
                  <a:solidFill>
                    <a:srgbClr val="171717"/>
                  </a:solidFill>
                  <a:latin typeface="DM Sans Bold"/>
                </a:rPr>
                <a:t>*BLEU: </a:t>
              </a:r>
              <a:r>
                <a:rPr lang="en-US" sz="2100" spc="205">
                  <a:solidFill>
                    <a:srgbClr val="171717"/>
                  </a:solidFill>
                  <a:latin typeface="DM Sans"/>
                </a:rPr>
                <a:t>Tokens covered/ Total </a:t>
              </a:r>
            </a:p>
            <a:p>
              <a:pPr>
                <a:lnSpc>
                  <a:spcPts val="2898"/>
                </a:lnSpc>
              </a:pPr>
              <a:r>
                <a:rPr lang="en-US" sz="2100" spc="205">
                  <a:solidFill>
                    <a:srgbClr val="171717"/>
                  </a:solidFill>
                  <a:latin typeface="DM Sans Bold"/>
                </a:rPr>
                <a:t>*ROUGE: </a:t>
              </a:r>
              <a:r>
                <a:rPr lang="en-US" sz="2100" spc="205">
                  <a:solidFill>
                    <a:srgbClr val="171717"/>
                  </a:solidFill>
                  <a:latin typeface="DM Sans"/>
                </a:rPr>
                <a:t>Similar to Recall (correct tokens identified)</a:t>
              </a:r>
            </a:p>
          </p:txBody>
        </p:sp>
      </p:grpSp>
    </p:spTree>
  </p:cSld>
  <p:clrMapOvr>
    <a:masterClrMapping/>
  </p:clrMapOvr>
</p:sld>
</file>

<file path=ppt/slides/slide2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2230036" y="4294677"/>
            <a:ext cx="2597348" cy="1337485"/>
            <a:chOff x="0" y="0"/>
            <a:chExt cx="708280" cy="364723"/>
          </a:xfrm>
        </p:grpSpPr>
        <p:sp>
          <p:nvSpPr>
            <p:cNvPr name="Freeform 6" id="6"/>
            <p:cNvSpPr/>
            <p:nvPr/>
          </p:nvSpPr>
          <p:spPr>
            <a:xfrm flipH="false" flipV="false" rot="0">
              <a:off x="0" y="0"/>
              <a:ext cx="708279" cy="364723"/>
            </a:xfrm>
            <a:custGeom>
              <a:avLst/>
              <a:gdLst/>
              <a:ahLst/>
              <a:cxnLst/>
              <a:rect r="r" b="b" t="t" l="l"/>
              <a:pathLst>
                <a:path h="364723" w="708279">
                  <a:moveTo>
                    <a:pt x="0" y="0"/>
                  </a:moveTo>
                  <a:lnTo>
                    <a:pt x="708279" y="0"/>
                  </a:lnTo>
                  <a:lnTo>
                    <a:pt x="708279" y="364723"/>
                  </a:lnTo>
                  <a:lnTo>
                    <a:pt x="0" y="364723"/>
                  </a:lnTo>
                  <a:close/>
                </a:path>
              </a:pathLst>
            </a:custGeom>
            <a:solidFill>
              <a:srgbClr val="000000"/>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a:rPr>
                <a:t>Bloom</a:t>
              </a:r>
            </a:p>
            <a:p>
              <a:pPr algn="ctr">
                <a:lnSpc>
                  <a:spcPts val="4139"/>
                </a:lnSpc>
              </a:pPr>
              <a:r>
                <a:rPr lang="en-US" sz="2999" spc="293">
                  <a:solidFill>
                    <a:srgbClr val="FFFFFF"/>
                  </a:solidFill>
                  <a:latin typeface="DM Sans"/>
                </a:rPr>
                <a:t>Fine-Tuned</a:t>
              </a:r>
            </a:p>
          </p:txBody>
        </p:sp>
      </p:grpSp>
      <p:grpSp>
        <p:nvGrpSpPr>
          <p:cNvPr name="Group 8" id="8"/>
          <p:cNvGrpSpPr/>
          <p:nvPr/>
        </p:nvGrpSpPr>
        <p:grpSpPr>
          <a:xfrm rot="0">
            <a:off x="2220511" y="6078705"/>
            <a:ext cx="2597348" cy="1337485"/>
            <a:chOff x="0" y="0"/>
            <a:chExt cx="708280" cy="364723"/>
          </a:xfrm>
        </p:grpSpPr>
        <p:sp>
          <p:nvSpPr>
            <p:cNvPr name="Freeform 9" id="9"/>
            <p:cNvSpPr/>
            <p:nvPr/>
          </p:nvSpPr>
          <p:spPr>
            <a:xfrm flipH="false" flipV="false" rot="0">
              <a:off x="0" y="0"/>
              <a:ext cx="708279" cy="364723"/>
            </a:xfrm>
            <a:custGeom>
              <a:avLst/>
              <a:gdLst/>
              <a:ahLst/>
              <a:cxnLst/>
              <a:rect r="r" b="b" t="t" l="l"/>
              <a:pathLst>
                <a:path h="364723" w="708279">
                  <a:moveTo>
                    <a:pt x="0" y="0"/>
                  </a:moveTo>
                  <a:lnTo>
                    <a:pt x="708279" y="0"/>
                  </a:lnTo>
                  <a:lnTo>
                    <a:pt x="708279" y="364723"/>
                  </a:lnTo>
                  <a:lnTo>
                    <a:pt x="0" y="364723"/>
                  </a:lnTo>
                  <a:close/>
                </a:path>
              </a:pathLst>
            </a:custGeom>
            <a:solidFill>
              <a:srgbClr val="000000"/>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a:rPr>
                <a:t>GPT2</a:t>
              </a:r>
            </a:p>
            <a:p>
              <a:pPr algn="ctr">
                <a:lnSpc>
                  <a:spcPts val="4139"/>
                </a:lnSpc>
              </a:pPr>
              <a:r>
                <a:rPr lang="en-US" sz="2999" spc="293">
                  <a:solidFill>
                    <a:srgbClr val="FFFFFF"/>
                  </a:solidFill>
                  <a:latin typeface="DM Sans"/>
                </a:rPr>
                <a:t>Fine-Tuned</a:t>
              </a:r>
            </a:p>
          </p:txBody>
        </p:sp>
      </p:grpSp>
      <p:grpSp>
        <p:nvGrpSpPr>
          <p:cNvPr name="Group 11" id="11"/>
          <p:cNvGrpSpPr/>
          <p:nvPr/>
        </p:nvGrpSpPr>
        <p:grpSpPr>
          <a:xfrm rot="0">
            <a:off x="2220511" y="7916961"/>
            <a:ext cx="2597348" cy="1337485"/>
            <a:chOff x="0" y="0"/>
            <a:chExt cx="708280" cy="364723"/>
          </a:xfrm>
        </p:grpSpPr>
        <p:sp>
          <p:nvSpPr>
            <p:cNvPr name="Freeform 12" id="12"/>
            <p:cNvSpPr/>
            <p:nvPr/>
          </p:nvSpPr>
          <p:spPr>
            <a:xfrm flipH="false" flipV="false" rot="0">
              <a:off x="0" y="0"/>
              <a:ext cx="708279" cy="364723"/>
            </a:xfrm>
            <a:custGeom>
              <a:avLst/>
              <a:gdLst/>
              <a:ahLst/>
              <a:cxnLst/>
              <a:rect r="r" b="b" t="t" l="l"/>
              <a:pathLst>
                <a:path h="364723" w="708279">
                  <a:moveTo>
                    <a:pt x="0" y="0"/>
                  </a:moveTo>
                  <a:lnTo>
                    <a:pt x="708279" y="0"/>
                  </a:lnTo>
                  <a:lnTo>
                    <a:pt x="708279" y="364723"/>
                  </a:lnTo>
                  <a:lnTo>
                    <a:pt x="0" y="364723"/>
                  </a:lnTo>
                  <a:close/>
                </a:path>
              </a:pathLst>
            </a:custGeom>
            <a:solidFill>
              <a:srgbClr val="000000"/>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a:rPr>
                <a:t>T5</a:t>
              </a:r>
            </a:p>
            <a:p>
              <a:pPr algn="ctr">
                <a:lnSpc>
                  <a:spcPts val="4139"/>
                </a:lnSpc>
              </a:pPr>
              <a:r>
                <a:rPr lang="en-US" sz="2999" spc="293">
                  <a:solidFill>
                    <a:srgbClr val="FFFFFF"/>
                  </a:solidFill>
                  <a:latin typeface="DM Sans"/>
                </a:rPr>
                <a:t>Fine-Tuned</a:t>
              </a:r>
            </a:p>
          </p:txBody>
        </p:sp>
      </p:grpSp>
      <p:grpSp>
        <p:nvGrpSpPr>
          <p:cNvPr name="Group 14" id="14"/>
          <p:cNvGrpSpPr/>
          <p:nvPr/>
        </p:nvGrpSpPr>
        <p:grpSpPr>
          <a:xfrm rot="0">
            <a:off x="5501279" y="4306240"/>
            <a:ext cx="11406680" cy="1364717"/>
            <a:chOff x="0" y="0"/>
            <a:chExt cx="3110526" cy="372149"/>
          </a:xfrm>
        </p:grpSpPr>
        <p:sp>
          <p:nvSpPr>
            <p:cNvPr name="Freeform 15" id="15"/>
            <p:cNvSpPr/>
            <p:nvPr/>
          </p:nvSpPr>
          <p:spPr>
            <a:xfrm flipH="false" flipV="false" rot="0">
              <a:off x="0" y="0"/>
              <a:ext cx="3110526" cy="372149"/>
            </a:xfrm>
            <a:custGeom>
              <a:avLst/>
              <a:gdLst/>
              <a:ahLst/>
              <a:cxnLst/>
              <a:rect r="r" b="b" t="t" l="l"/>
              <a:pathLst>
                <a:path h="372149" w="3110526">
                  <a:moveTo>
                    <a:pt x="0" y="0"/>
                  </a:moveTo>
                  <a:lnTo>
                    <a:pt x="3110526" y="0"/>
                  </a:lnTo>
                  <a:lnTo>
                    <a:pt x="3110526" y="372149"/>
                  </a:lnTo>
                  <a:lnTo>
                    <a:pt x="0" y="372149"/>
                  </a:lnTo>
                  <a:close/>
                </a:path>
              </a:pathLst>
            </a:custGeom>
            <a:solidFill>
              <a:srgbClr val="FFFFFF"/>
            </a:solidFill>
            <a:ln w="38100">
              <a:solidFill>
                <a:srgbClr val="DBA8A8"/>
              </a:solidFill>
            </a:ln>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1932"/>
                </a:lnSpc>
              </a:pPr>
              <a:r>
                <a:rPr lang="en-US" sz="1400" spc="137">
                  <a:solidFill>
                    <a:srgbClr val="000000"/>
                  </a:solidFill>
                  <a:latin typeface="DM Sans Italics"/>
                </a:rPr>
                <a:t>Fever is a common condition that occurs when the body's temperature is higher than normal. It is a common disorder that affects many parts of the body, including the head, face, throat, throat, chest, abdomen, and legs. It is also common in children and young adults. Fever is a common disorder that affects many parts of the body, including the head, face, throat, throat, chest, abdomen, and legs. It is also common in children and young adults. It is also common in children and young adults....</a:t>
              </a:r>
            </a:p>
          </p:txBody>
        </p:sp>
      </p:grpSp>
      <p:grpSp>
        <p:nvGrpSpPr>
          <p:cNvPr name="Group 17" id="17"/>
          <p:cNvGrpSpPr/>
          <p:nvPr/>
        </p:nvGrpSpPr>
        <p:grpSpPr>
          <a:xfrm rot="0">
            <a:off x="5501279" y="6086414"/>
            <a:ext cx="11406680" cy="1364717"/>
            <a:chOff x="0" y="0"/>
            <a:chExt cx="3110526" cy="372149"/>
          </a:xfrm>
        </p:grpSpPr>
        <p:sp>
          <p:nvSpPr>
            <p:cNvPr name="Freeform 18" id="18"/>
            <p:cNvSpPr/>
            <p:nvPr/>
          </p:nvSpPr>
          <p:spPr>
            <a:xfrm flipH="false" flipV="false" rot="0">
              <a:off x="0" y="0"/>
              <a:ext cx="3110526" cy="372149"/>
            </a:xfrm>
            <a:custGeom>
              <a:avLst/>
              <a:gdLst/>
              <a:ahLst/>
              <a:cxnLst/>
              <a:rect r="r" b="b" t="t" l="l"/>
              <a:pathLst>
                <a:path h="372149" w="3110526">
                  <a:moveTo>
                    <a:pt x="0" y="0"/>
                  </a:moveTo>
                  <a:lnTo>
                    <a:pt x="3110526" y="0"/>
                  </a:lnTo>
                  <a:lnTo>
                    <a:pt x="3110526" y="372149"/>
                  </a:lnTo>
                  <a:lnTo>
                    <a:pt x="0" y="372149"/>
                  </a:lnTo>
                  <a:close/>
                </a:path>
              </a:pathLst>
            </a:custGeom>
            <a:solidFill>
              <a:srgbClr val="FFFFFF"/>
            </a:solidFill>
            <a:ln w="38100">
              <a:solidFill>
                <a:srgbClr val="DBA8A8"/>
              </a:solidFill>
            </a:ln>
          </p:spPr>
        </p:sp>
        <p:sp>
          <p:nvSpPr>
            <p:cNvPr name="TextBox 19" id="19"/>
            <p:cNvSpPr txBox="true"/>
            <p:nvPr/>
          </p:nvSpPr>
          <p:spPr>
            <a:xfrm>
              <a:off x="0" y="-28575"/>
              <a:ext cx="812800" cy="841375"/>
            </a:xfrm>
            <a:prstGeom prst="rect">
              <a:avLst/>
            </a:prstGeom>
          </p:spPr>
          <p:txBody>
            <a:bodyPr anchor="ctr" rtlCol="false" tIns="50800" lIns="50800" bIns="50800" rIns="50800"/>
            <a:lstStyle/>
            <a:p>
              <a:pPr algn="ctr">
                <a:lnSpc>
                  <a:spcPts val="1932"/>
                </a:lnSpc>
              </a:pPr>
              <a:r>
                <a:rPr lang="en-US" sz="1400" spc="137">
                  <a:solidFill>
                    <a:srgbClr val="000000"/>
                  </a:solidFill>
                  <a:latin typeface="DM Sans Italics"/>
                </a:rPr>
                <a:t>Acquired temperature (also called: F) contains several tiny viruses and bacteria that cause fever is more than twice as common in women includes all four major illnesses many medicines and some toxic side effects the effects of drugs, so its cause is often unknown can cause serious health problems in a variety of ways is caused by exposure to a lot of fluid, especially from salt water and food contaminated with human and animal products;...</a:t>
              </a:r>
            </a:p>
          </p:txBody>
        </p:sp>
      </p:grpSp>
      <p:grpSp>
        <p:nvGrpSpPr>
          <p:cNvPr name="Group 20" id="20"/>
          <p:cNvGrpSpPr/>
          <p:nvPr/>
        </p:nvGrpSpPr>
        <p:grpSpPr>
          <a:xfrm rot="0">
            <a:off x="5501279" y="7920815"/>
            <a:ext cx="11406680" cy="1337485"/>
            <a:chOff x="0" y="0"/>
            <a:chExt cx="3110526" cy="364723"/>
          </a:xfrm>
        </p:grpSpPr>
        <p:sp>
          <p:nvSpPr>
            <p:cNvPr name="Freeform 21" id="21"/>
            <p:cNvSpPr/>
            <p:nvPr/>
          </p:nvSpPr>
          <p:spPr>
            <a:xfrm flipH="false" flipV="false" rot="0">
              <a:off x="0" y="0"/>
              <a:ext cx="3110526" cy="364723"/>
            </a:xfrm>
            <a:custGeom>
              <a:avLst/>
              <a:gdLst/>
              <a:ahLst/>
              <a:cxnLst/>
              <a:rect r="r" b="b" t="t" l="l"/>
              <a:pathLst>
                <a:path h="364723" w="3110526">
                  <a:moveTo>
                    <a:pt x="0" y="0"/>
                  </a:moveTo>
                  <a:lnTo>
                    <a:pt x="3110526" y="0"/>
                  </a:lnTo>
                  <a:lnTo>
                    <a:pt x="3110526" y="364723"/>
                  </a:lnTo>
                  <a:lnTo>
                    <a:pt x="0" y="364723"/>
                  </a:lnTo>
                  <a:close/>
                </a:path>
              </a:pathLst>
            </a:custGeom>
            <a:solidFill>
              <a:srgbClr val="FFFFFF"/>
            </a:solidFill>
            <a:ln w="38100">
              <a:solidFill>
                <a:srgbClr val="DBA8A8"/>
              </a:solidFill>
            </a:ln>
          </p:spPr>
        </p:sp>
        <p:sp>
          <p:nvSpPr>
            <p:cNvPr name="TextBox 22" id="22"/>
            <p:cNvSpPr txBox="true"/>
            <p:nvPr/>
          </p:nvSpPr>
          <p:spPr>
            <a:xfrm>
              <a:off x="0" y="-28575"/>
              <a:ext cx="812800" cy="841375"/>
            </a:xfrm>
            <a:prstGeom prst="rect">
              <a:avLst/>
            </a:prstGeom>
          </p:spPr>
          <p:txBody>
            <a:bodyPr anchor="ctr" rtlCol="false" tIns="50800" lIns="50800" bIns="50800" rIns="50800"/>
            <a:lstStyle/>
            <a:p>
              <a:pPr algn="ctr">
                <a:lnSpc>
                  <a:spcPts val="1932"/>
                </a:lnSpc>
              </a:pPr>
              <a:r>
                <a:rPr lang="en-US" sz="1400" spc="137">
                  <a:solidFill>
                    <a:srgbClr val="000000"/>
                  </a:solidFill>
                  <a:latin typeface="DM Sans Italics"/>
                </a:rPr>
                <a:t>Fever is a rare condition that affects the body\'s ability to regulate temperature. it can be caused by changes (mutations) in certain parts of the body, such as blood vessels or other organs; however, there are many different types of "fever" which may include: hyperthermia/hyperthermia-pyrexia and an abnormally high level of energy called hemorrhagic acidosinophilus -- also known as hypothyroidism).</a:t>
              </a:r>
            </a:p>
          </p:txBody>
        </p:sp>
      </p:grpSp>
      <p:sp>
        <p:nvSpPr>
          <p:cNvPr name="TextBox 23" id="23"/>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WORST OUTPUT EXAMPLES</a:t>
            </a:r>
          </a:p>
        </p:txBody>
      </p:sp>
      <p:sp>
        <p:nvSpPr>
          <p:cNvPr name="TextBox 24" id="24"/>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RESULTS</a:t>
            </a:r>
          </a:p>
        </p:txBody>
      </p:sp>
      <p:sp>
        <p:nvSpPr>
          <p:cNvPr name="TextBox 25" id="25"/>
          <p:cNvSpPr txBox="true"/>
          <p:nvPr/>
        </p:nvSpPr>
        <p:spPr>
          <a:xfrm rot="0">
            <a:off x="2220511" y="2911272"/>
            <a:ext cx="14332847" cy="759333"/>
          </a:xfrm>
          <a:prstGeom prst="rect">
            <a:avLst/>
          </a:prstGeom>
        </p:spPr>
        <p:txBody>
          <a:bodyPr anchor="t" rtlCol="false" tIns="0" lIns="0" bIns="0" rIns="0">
            <a:spAutoFit/>
          </a:bodyPr>
          <a:lstStyle/>
          <a:p>
            <a:pPr algn="ctr">
              <a:lnSpc>
                <a:spcPts val="3036"/>
              </a:lnSpc>
              <a:spcBef>
                <a:spcPct val="0"/>
              </a:spcBef>
            </a:pPr>
            <a:r>
              <a:rPr lang="en-US" sz="2200" spc="215">
                <a:solidFill>
                  <a:srgbClr val="231F20"/>
                </a:solidFill>
                <a:latin typeface="DM Sans Bold"/>
              </a:rPr>
              <a:t>Question</a:t>
            </a:r>
            <a:r>
              <a:rPr lang="en-US" sz="2200" spc="215">
                <a:solidFill>
                  <a:srgbClr val="231F20"/>
                </a:solidFill>
                <a:latin typeface="DM Sans"/>
              </a:rPr>
              <a:t>: </a:t>
            </a:r>
            <a:r>
              <a:rPr lang="en-US" sz="2200" spc="215">
                <a:solidFill>
                  <a:srgbClr val="231F20"/>
                </a:solidFill>
                <a:latin typeface="DM Sans"/>
              </a:rPr>
              <a:t>What is (are) Fever ? (Also called: Elevated temperature; Hyperthermia; Pyrexia)</a:t>
            </a:r>
          </a:p>
          <a:p>
            <a:pPr algn="ctr">
              <a:lnSpc>
                <a:spcPts val="3036"/>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OUTPUT EXAMPLES</a:t>
            </a:r>
          </a:p>
        </p:txBody>
      </p:sp>
      <p:sp>
        <p:nvSpPr>
          <p:cNvPr name="TextBox 6" id="6"/>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RESULTS</a:t>
            </a:r>
          </a:p>
        </p:txBody>
      </p:sp>
      <p:grpSp>
        <p:nvGrpSpPr>
          <p:cNvPr name="Group 7" id="7"/>
          <p:cNvGrpSpPr/>
          <p:nvPr/>
        </p:nvGrpSpPr>
        <p:grpSpPr>
          <a:xfrm rot="0">
            <a:off x="2220511" y="6264818"/>
            <a:ext cx="2597348" cy="2158610"/>
            <a:chOff x="0" y="0"/>
            <a:chExt cx="708280" cy="588639"/>
          </a:xfrm>
        </p:grpSpPr>
        <p:sp>
          <p:nvSpPr>
            <p:cNvPr name="Freeform 8" id="8"/>
            <p:cNvSpPr/>
            <p:nvPr/>
          </p:nvSpPr>
          <p:spPr>
            <a:xfrm flipH="false" flipV="false" rot="0">
              <a:off x="0" y="0"/>
              <a:ext cx="708279" cy="588639"/>
            </a:xfrm>
            <a:custGeom>
              <a:avLst/>
              <a:gdLst/>
              <a:ahLst/>
              <a:cxnLst/>
              <a:rect r="r" b="b" t="t" l="l"/>
              <a:pathLst>
                <a:path h="588639" w="708279">
                  <a:moveTo>
                    <a:pt x="0" y="0"/>
                  </a:moveTo>
                  <a:lnTo>
                    <a:pt x="708279" y="0"/>
                  </a:lnTo>
                  <a:lnTo>
                    <a:pt x="708279" y="588639"/>
                  </a:lnTo>
                  <a:lnTo>
                    <a:pt x="0" y="588639"/>
                  </a:lnTo>
                  <a:close/>
                </a:path>
              </a:pathLst>
            </a:custGeom>
            <a:solidFill>
              <a:srgbClr val="000000"/>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a:rPr>
                <a:t>ChatGPT 4</a:t>
              </a:r>
            </a:p>
          </p:txBody>
        </p:sp>
      </p:grpSp>
      <p:grpSp>
        <p:nvGrpSpPr>
          <p:cNvPr name="Group 10" id="10"/>
          <p:cNvGrpSpPr/>
          <p:nvPr/>
        </p:nvGrpSpPr>
        <p:grpSpPr>
          <a:xfrm rot="0">
            <a:off x="5501279" y="6264818"/>
            <a:ext cx="11406680" cy="2158610"/>
            <a:chOff x="0" y="0"/>
            <a:chExt cx="3110526" cy="588639"/>
          </a:xfrm>
        </p:grpSpPr>
        <p:sp>
          <p:nvSpPr>
            <p:cNvPr name="Freeform 11" id="11"/>
            <p:cNvSpPr/>
            <p:nvPr/>
          </p:nvSpPr>
          <p:spPr>
            <a:xfrm flipH="false" flipV="false" rot="0">
              <a:off x="0" y="0"/>
              <a:ext cx="3110526" cy="588639"/>
            </a:xfrm>
            <a:custGeom>
              <a:avLst/>
              <a:gdLst/>
              <a:ahLst/>
              <a:cxnLst/>
              <a:rect r="r" b="b" t="t" l="l"/>
              <a:pathLst>
                <a:path h="588639" w="3110526">
                  <a:moveTo>
                    <a:pt x="0" y="0"/>
                  </a:moveTo>
                  <a:lnTo>
                    <a:pt x="3110526" y="0"/>
                  </a:lnTo>
                  <a:lnTo>
                    <a:pt x="3110526" y="588639"/>
                  </a:lnTo>
                  <a:lnTo>
                    <a:pt x="0" y="588639"/>
                  </a:lnTo>
                  <a:close/>
                </a:path>
              </a:pathLst>
            </a:custGeom>
            <a:solidFill>
              <a:srgbClr val="FFFFFF"/>
            </a:solidFill>
            <a:ln w="38100">
              <a:solidFill>
                <a:srgbClr val="DBA8A8"/>
              </a:solidFill>
            </a:ln>
          </p:spPr>
        </p:sp>
        <p:sp>
          <p:nvSpPr>
            <p:cNvPr name="TextBox 12" id="12"/>
            <p:cNvSpPr txBox="true"/>
            <p:nvPr/>
          </p:nvSpPr>
          <p:spPr>
            <a:xfrm>
              <a:off x="0" y="-28575"/>
              <a:ext cx="812800" cy="841375"/>
            </a:xfrm>
            <a:prstGeom prst="rect">
              <a:avLst/>
            </a:prstGeom>
          </p:spPr>
          <p:txBody>
            <a:bodyPr anchor="ctr" rtlCol="false" tIns="50800" lIns="50800" bIns="50800" rIns="50800"/>
            <a:lstStyle/>
            <a:p>
              <a:pPr algn="ctr">
                <a:lnSpc>
                  <a:spcPts val="1932"/>
                </a:lnSpc>
              </a:pPr>
              <a:r>
                <a:rPr lang="en-US" sz="1400" spc="137">
                  <a:solidFill>
                    <a:srgbClr val="000000"/>
                  </a:solidFill>
                  <a:latin typeface="DM Sans Italics"/>
                </a:rPr>
                <a:t>Fever is a condition in which the body's thermoregulatory center in the brain raises the body temperature above normal. It is usually caused by infection. A fever is not a disease in itself. It is a symptom of an underlying condition.</a:t>
              </a:r>
            </a:p>
          </p:txBody>
        </p:sp>
      </p:grpSp>
      <p:grpSp>
        <p:nvGrpSpPr>
          <p:cNvPr name="Group 13" id="13"/>
          <p:cNvGrpSpPr/>
          <p:nvPr/>
        </p:nvGrpSpPr>
        <p:grpSpPr>
          <a:xfrm rot="0">
            <a:off x="2220511" y="3641815"/>
            <a:ext cx="2597348" cy="2142188"/>
            <a:chOff x="0" y="0"/>
            <a:chExt cx="708280" cy="584160"/>
          </a:xfrm>
        </p:grpSpPr>
        <p:sp>
          <p:nvSpPr>
            <p:cNvPr name="Freeform 14" id="14"/>
            <p:cNvSpPr/>
            <p:nvPr/>
          </p:nvSpPr>
          <p:spPr>
            <a:xfrm flipH="false" flipV="false" rot="0">
              <a:off x="0" y="0"/>
              <a:ext cx="708279" cy="584160"/>
            </a:xfrm>
            <a:custGeom>
              <a:avLst/>
              <a:gdLst/>
              <a:ahLst/>
              <a:cxnLst/>
              <a:rect r="r" b="b" t="t" l="l"/>
              <a:pathLst>
                <a:path h="584160" w="708279">
                  <a:moveTo>
                    <a:pt x="0" y="0"/>
                  </a:moveTo>
                  <a:lnTo>
                    <a:pt x="708279" y="0"/>
                  </a:lnTo>
                  <a:lnTo>
                    <a:pt x="708279" y="584160"/>
                  </a:lnTo>
                  <a:lnTo>
                    <a:pt x="0" y="584160"/>
                  </a:lnTo>
                  <a:close/>
                </a:path>
              </a:pathLst>
            </a:custGeom>
            <a:solidFill>
              <a:srgbClr val="000000"/>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FFFFF"/>
                  </a:solidFill>
                  <a:latin typeface="DM Sans"/>
                </a:rPr>
                <a:t>GPT3.5 w/Prompt</a:t>
              </a:r>
            </a:p>
          </p:txBody>
        </p:sp>
      </p:grpSp>
      <p:grpSp>
        <p:nvGrpSpPr>
          <p:cNvPr name="Group 16" id="16"/>
          <p:cNvGrpSpPr/>
          <p:nvPr/>
        </p:nvGrpSpPr>
        <p:grpSpPr>
          <a:xfrm rot="0">
            <a:off x="5501279" y="3641815"/>
            <a:ext cx="11406680" cy="2142188"/>
            <a:chOff x="0" y="0"/>
            <a:chExt cx="3110526" cy="584160"/>
          </a:xfrm>
        </p:grpSpPr>
        <p:sp>
          <p:nvSpPr>
            <p:cNvPr name="Freeform 17" id="17"/>
            <p:cNvSpPr/>
            <p:nvPr/>
          </p:nvSpPr>
          <p:spPr>
            <a:xfrm flipH="false" flipV="false" rot="0">
              <a:off x="0" y="0"/>
              <a:ext cx="3110526" cy="584160"/>
            </a:xfrm>
            <a:custGeom>
              <a:avLst/>
              <a:gdLst/>
              <a:ahLst/>
              <a:cxnLst/>
              <a:rect r="r" b="b" t="t" l="l"/>
              <a:pathLst>
                <a:path h="584160" w="3110526">
                  <a:moveTo>
                    <a:pt x="0" y="0"/>
                  </a:moveTo>
                  <a:lnTo>
                    <a:pt x="3110526" y="0"/>
                  </a:lnTo>
                  <a:lnTo>
                    <a:pt x="3110526" y="584160"/>
                  </a:lnTo>
                  <a:lnTo>
                    <a:pt x="0" y="584160"/>
                  </a:lnTo>
                  <a:close/>
                </a:path>
              </a:pathLst>
            </a:custGeom>
            <a:solidFill>
              <a:srgbClr val="FFFFFF"/>
            </a:solidFill>
            <a:ln w="38100">
              <a:solidFill>
                <a:srgbClr val="DBA8A8"/>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1932"/>
                </a:lnSpc>
              </a:pPr>
              <a:r>
                <a:rPr lang="en-US" sz="1400" spc="137">
                  <a:solidFill>
                    <a:srgbClr val="000000"/>
                  </a:solidFill>
                  <a:latin typeface="DM Sans Italics"/>
                </a:rPr>
                <a:t>A fever is a temporary elevation in body temperature that is usually caused by an infection. Fever is a common response of the body to infection, and is a sign that the body is trying to fight the infection. A fever can be a sign of many different types of infections, including viral, bacterial, fungal, parasitic, and even autoimmune. A fever is often accompanied by chills, fatigue, and weakness. A fever may be a symptom of a serious infection, and should always be evaluated by a doctor. A fever is not a disease, but rather a sign of a problem. A fever is a temporary elevation in body temperature that is usually caused by an infection....</a:t>
              </a:r>
            </a:p>
          </p:txBody>
        </p:sp>
      </p:grpSp>
    </p:spTree>
  </p:cSld>
  <p:clrMapOvr>
    <a:masterClrMapping/>
  </p:clrMapOvr>
</p:sld>
</file>

<file path=ppt/slides/slide24.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aphicFrame>
        <p:nvGraphicFramePr>
          <p:cNvPr name="Table 5" id="5"/>
          <p:cNvGraphicFramePr>
            <a:graphicFrameLocks noGrp="true"/>
          </p:cNvGraphicFramePr>
          <p:nvPr/>
        </p:nvGraphicFramePr>
        <p:xfrm>
          <a:off x="2230036" y="2626270"/>
          <a:ext cx="15053373" cy="6964088"/>
        </p:xfrm>
        <a:graphic>
          <a:graphicData uri="http://schemas.openxmlformats.org/drawingml/2006/table">
            <a:tbl>
              <a:tblPr/>
              <a:tblGrid>
                <a:gridCol w="3471672"/>
                <a:gridCol w="2549678"/>
                <a:gridCol w="3010675"/>
                <a:gridCol w="3010675"/>
                <a:gridCol w="3010675"/>
              </a:tblGrid>
              <a:tr h="822574">
                <a:tc>
                  <a:txBody>
                    <a:bodyPr anchor="t" rtlCol="false"/>
                    <a:lstStyle/>
                    <a:p>
                      <a:pPr algn="ctr">
                        <a:lnSpc>
                          <a:spcPts val="2831"/>
                        </a:lnSpc>
                        <a:defRPr/>
                      </a:pPr>
                      <a:r>
                        <a:rPr lang="en-US" sz="2022">
                          <a:solidFill>
                            <a:srgbClr val="FFFFFF"/>
                          </a:solidFill>
                          <a:latin typeface="DM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831"/>
                        </a:lnSpc>
                        <a:defRPr/>
                      </a:pPr>
                      <a:r>
                        <a:rPr lang="en-US" sz="2022">
                          <a:solidFill>
                            <a:srgbClr val="FFFFFF"/>
                          </a:solidFill>
                          <a:latin typeface="DM Sans Bold"/>
                        </a:rPr>
                        <a:t>Bleu1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831"/>
                        </a:lnSpc>
                        <a:defRPr/>
                      </a:pPr>
                      <a:r>
                        <a:rPr lang="en-US" sz="2022">
                          <a:solidFill>
                            <a:srgbClr val="FFFFFF"/>
                          </a:solidFill>
                          <a:latin typeface="DM Sans Bold"/>
                        </a:rPr>
                        <a:t>Bleu4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831"/>
                        </a:lnSpc>
                        <a:defRPr/>
                      </a:pPr>
                      <a:r>
                        <a:rPr lang="en-US" sz="2022">
                          <a:solidFill>
                            <a:srgbClr val="FFFFFF"/>
                          </a:solidFill>
                          <a:latin typeface="DM Sans Bold"/>
                        </a:rPr>
                        <a:t>Rouge-1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831"/>
                        </a:lnSpc>
                        <a:defRPr/>
                      </a:pPr>
                      <a:r>
                        <a:rPr lang="en-US" sz="2022">
                          <a:solidFill>
                            <a:srgbClr val="FFFFFF"/>
                          </a:solidFill>
                          <a:latin typeface="DM Sans Bold"/>
                        </a:rPr>
                        <a:t>Rouge-L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863488">
                <a:tc>
                  <a:txBody>
                    <a:bodyPr anchor="t" rtlCol="false"/>
                    <a:lstStyle/>
                    <a:p>
                      <a:pPr algn="ctr">
                        <a:lnSpc>
                          <a:spcPts val="2831"/>
                        </a:lnSpc>
                        <a:defRPr/>
                      </a:pPr>
                      <a:r>
                        <a:rPr lang="en-US" sz="2022">
                          <a:solidFill>
                            <a:srgbClr val="000000"/>
                          </a:solidFill>
                          <a:latin typeface="DM Sans"/>
                        </a:rPr>
                        <a:t>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6.186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0.239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488">
                <a:tc>
                  <a:txBody>
                    <a:bodyPr anchor="t" rtlCol="false"/>
                    <a:lstStyle/>
                    <a:p>
                      <a:pPr algn="ctr">
                        <a:lnSpc>
                          <a:spcPts val="2831"/>
                        </a:lnSpc>
                        <a:defRPr/>
                      </a:pPr>
                      <a:r>
                        <a:rPr lang="en-US" sz="2022">
                          <a:solidFill>
                            <a:srgbClr val="000000"/>
                          </a:solidFill>
                          <a:latin typeface="DM Sans"/>
                        </a:rPr>
                        <a:t>GPT-2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3.806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0.181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63488">
                <a:tc>
                  <a:txBody>
                    <a:bodyPr anchor="t" rtlCol="false"/>
                    <a:lstStyle/>
                    <a:p>
                      <a:pPr algn="ctr">
                        <a:lnSpc>
                          <a:spcPts val="2831"/>
                        </a:lnSpc>
                        <a:defRPr/>
                      </a:pPr>
                      <a:r>
                        <a:rPr lang="en-US" sz="2022">
                          <a:solidFill>
                            <a:srgbClr val="000000"/>
                          </a:solidFill>
                          <a:latin typeface="DM Sans"/>
                        </a:rPr>
                        <a:t>Bloom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1.577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0.043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0.193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6092">
                <a:tc>
                  <a:txBody>
                    <a:bodyPr anchor="t" rtlCol="false"/>
                    <a:lstStyle/>
                    <a:p>
                      <a:pPr algn="ctr">
                        <a:lnSpc>
                          <a:spcPts val="2831"/>
                        </a:lnSpc>
                        <a:defRPr/>
                      </a:pPr>
                      <a:r>
                        <a:rPr lang="en-US" sz="2022">
                          <a:solidFill>
                            <a:srgbClr val="FD0000"/>
                          </a:solidFill>
                          <a:latin typeface="DM Sans Bold"/>
                        </a:rPr>
                        <a:t>GPT-3.5 w/Static Prompt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3.413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Bold"/>
                        </a:rPr>
                        <a:t>0.232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a:rPr>
                        <a:t>0.216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6092">
                <a:tc>
                  <a:txBody>
                    <a:bodyPr anchor="t" rtlCol="false"/>
                    <a:lstStyle/>
                    <a:p>
                      <a:pPr algn="ctr">
                        <a:lnSpc>
                          <a:spcPts val="2831"/>
                        </a:lnSpc>
                        <a:defRPr/>
                      </a:pPr>
                      <a:r>
                        <a:rPr lang="en-US" sz="2022">
                          <a:solidFill>
                            <a:srgbClr val="000000"/>
                          </a:solidFill>
                          <a:latin typeface="DM Sans"/>
                        </a:rPr>
                        <a:t>GPT-3.5 w/TypeWise Dynamic Prompt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a:rPr>
                        <a:t>7.132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a:rPr>
                        <a:t>0.344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0.222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0.211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8865">
                <a:tc>
                  <a:txBody>
                    <a:bodyPr anchor="t" rtlCol="false"/>
                    <a:lstStyle/>
                    <a:p>
                      <a:pPr algn="ctr">
                        <a:lnSpc>
                          <a:spcPts val="2831"/>
                        </a:lnSpc>
                        <a:defRPr/>
                      </a:pPr>
                      <a:r>
                        <a:rPr lang="en-US" sz="2022">
                          <a:solidFill>
                            <a:srgbClr val="000000"/>
                          </a:solidFill>
                          <a:latin typeface="DM Sans"/>
                        </a:rPr>
                        <a:t>ChatGPT-4 Dynamic Prompting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3.550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0.129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METRICS OBTAINED ON MEDQUAD </a:t>
            </a:r>
          </a:p>
        </p:txBody>
      </p:sp>
      <p:sp>
        <p:nvSpPr>
          <p:cNvPr name="TextBox 7" id="7"/>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RESULTS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aphicFrame>
        <p:nvGraphicFramePr>
          <p:cNvPr name="Table 5" id="5"/>
          <p:cNvGraphicFramePr>
            <a:graphicFrameLocks noGrp="true"/>
          </p:cNvGraphicFramePr>
          <p:nvPr/>
        </p:nvGraphicFramePr>
        <p:xfrm>
          <a:off x="1475287" y="2734874"/>
          <a:ext cx="15053373" cy="3198247"/>
        </p:xfrm>
        <a:graphic>
          <a:graphicData uri="http://schemas.openxmlformats.org/drawingml/2006/table">
            <a:tbl>
              <a:tblPr/>
              <a:tblGrid>
                <a:gridCol w="3471672"/>
                <a:gridCol w="3044667"/>
                <a:gridCol w="2515685"/>
                <a:gridCol w="3010675"/>
                <a:gridCol w="3010675"/>
              </a:tblGrid>
              <a:tr h="827936">
                <a:tc>
                  <a:txBody>
                    <a:bodyPr anchor="t" rtlCol="false"/>
                    <a:lstStyle/>
                    <a:p>
                      <a:pPr algn="ctr">
                        <a:lnSpc>
                          <a:spcPts val="2831"/>
                        </a:lnSpc>
                        <a:defRPr/>
                      </a:pPr>
                      <a:r>
                        <a:rPr lang="en-US" sz="2022">
                          <a:solidFill>
                            <a:srgbClr val="FFFFFF"/>
                          </a:solidFill>
                          <a:latin typeface="DM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831"/>
                        </a:lnSpc>
                        <a:defRPr/>
                      </a:pPr>
                      <a:r>
                        <a:rPr lang="en-US" sz="2022">
                          <a:solidFill>
                            <a:srgbClr val="FFFFFF"/>
                          </a:solidFill>
                          <a:latin typeface="DM Sans Bold"/>
                        </a:rPr>
                        <a:t>Bleu1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831"/>
                        </a:lnSpc>
                        <a:defRPr/>
                      </a:pPr>
                      <a:r>
                        <a:rPr lang="en-US" sz="2022">
                          <a:solidFill>
                            <a:srgbClr val="FFFFFF"/>
                          </a:solidFill>
                          <a:latin typeface="DM Sans Bold"/>
                        </a:rPr>
                        <a:t>Bleu4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831"/>
                        </a:lnSpc>
                        <a:defRPr/>
                      </a:pPr>
                      <a:r>
                        <a:rPr lang="en-US" sz="2022">
                          <a:solidFill>
                            <a:srgbClr val="FFFFFF"/>
                          </a:solidFill>
                          <a:latin typeface="DM Sans Bold"/>
                        </a:rPr>
                        <a:t>Rouge-1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831"/>
                        </a:lnSpc>
                        <a:defRPr/>
                      </a:pPr>
                      <a:r>
                        <a:rPr lang="en-US" sz="2022">
                          <a:solidFill>
                            <a:srgbClr val="FFFFFF"/>
                          </a:solidFill>
                          <a:latin typeface="DM Sans Bold"/>
                        </a:rPr>
                        <a:t>Rouge-L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203890">
                <a:tc>
                  <a:txBody>
                    <a:bodyPr anchor="t" rtlCol="false"/>
                    <a:lstStyle/>
                    <a:p>
                      <a:pPr algn="ctr">
                        <a:lnSpc>
                          <a:spcPts val="2831"/>
                        </a:lnSpc>
                        <a:defRPr/>
                      </a:pPr>
                      <a:r>
                        <a:rPr lang="en-US" sz="2022">
                          <a:solidFill>
                            <a:srgbClr val="000000"/>
                          </a:solidFill>
                          <a:latin typeface="DM Sans"/>
                        </a:rPr>
                        <a:t>GPT-3.5 w/TypeWise Dynamic Prompt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a:rPr>
                        <a:t>7.132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a:rPr>
                        <a:t>0.344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Bold"/>
                        </a:rPr>
                        <a:t>0.222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a:rPr>
                        <a:t>0.211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6420">
                <a:tc>
                  <a:txBody>
                    <a:bodyPr anchor="t" rtlCol="false"/>
                    <a:lstStyle/>
                    <a:p>
                      <a:pPr algn="ctr">
                        <a:lnSpc>
                          <a:spcPts val="2831"/>
                        </a:lnSpc>
                        <a:defRPr/>
                      </a:pPr>
                      <a:r>
                        <a:rPr lang="en-US" sz="2022">
                          <a:solidFill>
                            <a:srgbClr val="000000"/>
                          </a:solidFill>
                          <a:latin typeface="DM Sans"/>
                        </a:rPr>
                        <a:t>ChatGPT-3 Dynamic Prompting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 5.5287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0.290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0.2029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0.1897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METRICS OBTAINED ON MEDQUAD </a:t>
            </a:r>
          </a:p>
        </p:txBody>
      </p:sp>
      <p:sp>
        <p:nvSpPr>
          <p:cNvPr name="TextBox 7" id="7"/>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RESULTS</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DATA AUGMENTATION EFFECT </a:t>
            </a:r>
          </a:p>
        </p:txBody>
      </p:sp>
      <p:sp>
        <p:nvSpPr>
          <p:cNvPr name="TextBox 6" id="6"/>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RESULTS</a:t>
            </a:r>
          </a:p>
        </p:txBody>
      </p:sp>
      <p:graphicFrame>
        <p:nvGraphicFramePr>
          <p:cNvPr name="Table 7" id="7"/>
          <p:cNvGraphicFramePr>
            <a:graphicFrameLocks noGrp="true"/>
          </p:cNvGraphicFramePr>
          <p:nvPr/>
        </p:nvGraphicFramePr>
        <p:xfrm>
          <a:off x="2220511" y="3242443"/>
          <a:ext cx="15038789" cy="5462188"/>
        </p:xfrm>
        <a:graphic>
          <a:graphicData uri="http://schemas.openxmlformats.org/drawingml/2006/table">
            <a:tbl>
              <a:tblPr/>
              <a:tblGrid>
                <a:gridCol w="1850139"/>
                <a:gridCol w="3381224"/>
                <a:gridCol w="3381224"/>
                <a:gridCol w="3381224"/>
                <a:gridCol w="3044977"/>
              </a:tblGrid>
              <a:tr h="824904">
                <a:tc>
                  <a:txBody>
                    <a:bodyPr anchor="t" rtlCol="false"/>
                    <a:lstStyle/>
                    <a:p>
                      <a:pPr algn="ctr">
                        <a:lnSpc>
                          <a:spcPts val="2971"/>
                        </a:lnSpc>
                        <a:defRPr/>
                      </a:pPr>
                      <a:r>
                        <a:rPr lang="en-US" sz="2122">
                          <a:solidFill>
                            <a:srgbClr val="FFFFFF"/>
                          </a:solidFill>
                          <a:latin typeface="DM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71"/>
                        </a:lnSpc>
                        <a:defRPr/>
                      </a:pPr>
                      <a:r>
                        <a:rPr lang="en-US" sz="2122">
                          <a:solidFill>
                            <a:srgbClr val="FFFFFF"/>
                          </a:solidFill>
                          <a:latin typeface="DM Sans Bold"/>
                        </a:rPr>
                        <a:t>Bleu1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71"/>
                        </a:lnSpc>
                        <a:defRPr/>
                      </a:pPr>
                      <a:r>
                        <a:rPr lang="en-US" sz="2122">
                          <a:solidFill>
                            <a:srgbClr val="FFFFFF"/>
                          </a:solidFill>
                          <a:latin typeface="DM Sans Bold"/>
                        </a:rPr>
                        <a:t>Bleu4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71"/>
                        </a:lnSpc>
                        <a:defRPr/>
                      </a:pPr>
                      <a:r>
                        <a:rPr lang="en-US" sz="2122">
                          <a:solidFill>
                            <a:srgbClr val="FFFFFF"/>
                          </a:solidFill>
                          <a:latin typeface="DM Sans Bold"/>
                        </a:rPr>
                        <a:t>Rouge-1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71"/>
                        </a:lnSpc>
                        <a:defRPr/>
                      </a:pPr>
                      <a:r>
                        <a:rPr lang="en-US" sz="2122">
                          <a:solidFill>
                            <a:srgbClr val="FFFFFF"/>
                          </a:solidFill>
                          <a:latin typeface="DM Sans Bold"/>
                        </a:rPr>
                        <a:t>Rouge-L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367672">
                <a:tc>
                  <a:txBody>
                    <a:bodyPr anchor="t" rtlCol="false"/>
                    <a:lstStyle/>
                    <a:p>
                      <a:pPr algn="ctr">
                        <a:lnSpc>
                          <a:spcPts val="2971"/>
                        </a:lnSpc>
                        <a:defRPr/>
                      </a:pPr>
                      <a:r>
                        <a:rPr lang="en-US" sz="2122">
                          <a:solidFill>
                            <a:srgbClr val="000000"/>
                          </a:solidFill>
                          <a:latin typeface="DM Sans"/>
                        </a:rPr>
                        <a:t>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FD0000"/>
                          </a:solidFill>
                          <a:latin typeface="DM Sans"/>
                        </a:rPr>
                        <a:t>7.117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FD0000"/>
                          </a:solidFill>
                          <a:latin typeface="DM Sans"/>
                        </a:rPr>
                        <a:t>0.321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0.207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0.186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08211">
                <a:tc>
                  <a:txBody>
                    <a:bodyPr anchor="t" rtlCol="false"/>
                    <a:lstStyle/>
                    <a:p>
                      <a:pPr algn="ctr">
                        <a:lnSpc>
                          <a:spcPts val="2971"/>
                        </a:lnSpc>
                        <a:defRPr/>
                      </a:pPr>
                      <a:r>
                        <a:rPr lang="en-US" sz="2122">
                          <a:solidFill>
                            <a:srgbClr val="000000"/>
                          </a:solidFill>
                          <a:latin typeface="DM Sans"/>
                        </a:rPr>
                        <a:t>GPT-2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5.132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0.242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0.190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0.174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61401">
                <a:tc>
                  <a:txBody>
                    <a:bodyPr anchor="t" rtlCol="false"/>
                    <a:lstStyle/>
                    <a:p>
                      <a:pPr algn="ctr">
                        <a:lnSpc>
                          <a:spcPts val="2971"/>
                        </a:lnSpc>
                        <a:defRPr/>
                      </a:pPr>
                      <a:r>
                        <a:rPr lang="en-US" sz="2122">
                          <a:solidFill>
                            <a:srgbClr val="FD0000"/>
                          </a:solidFill>
                          <a:latin typeface="DM Sans Bold"/>
                        </a:rPr>
                        <a:t>Bloom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1.871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0.046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FD0000"/>
                          </a:solidFill>
                          <a:latin typeface="DM Sans Bold"/>
                        </a:rPr>
                        <a:t>0.226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FD0000"/>
                          </a:solidFill>
                          <a:latin typeface="DM Sans"/>
                        </a:rPr>
                        <a:t>0.212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7.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METRICS OBTAINED ON ICLINIQ</a:t>
            </a:r>
          </a:p>
        </p:txBody>
      </p:sp>
      <p:sp>
        <p:nvSpPr>
          <p:cNvPr name="TextBox 6" id="6"/>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RESULTS</a:t>
            </a:r>
          </a:p>
        </p:txBody>
      </p:sp>
      <p:graphicFrame>
        <p:nvGraphicFramePr>
          <p:cNvPr name="Table 7" id="7"/>
          <p:cNvGraphicFramePr>
            <a:graphicFrameLocks noGrp="true"/>
          </p:cNvGraphicFramePr>
          <p:nvPr/>
        </p:nvGraphicFramePr>
        <p:xfrm>
          <a:off x="2220511" y="3242443"/>
          <a:ext cx="15038789" cy="5462188"/>
        </p:xfrm>
        <a:graphic>
          <a:graphicData uri="http://schemas.openxmlformats.org/drawingml/2006/table">
            <a:tbl>
              <a:tblPr/>
              <a:tblGrid>
                <a:gridCol w="1838902"/>
                <a:gridCol w="3381224"/>
                <a:gridCol w="3381224"/>
                <a:gridCol w="3401394"/>
                <a:gridCol w="3036043"/>
              </a:tblGrid>
              <a:tr h="824904">
                <a:tc>
                  <a:txBody>
                    <a:bodyPr anchor="t" rtlCol="false"/>
                    <a:lstStyle/>
                    <a:p>
                      <a:pPr algn="ctr">
                        <a:lnSpc>
                          <a:spcPts val="2971"/>
                        </a:lnSpc>
                        <a:defRPr/>
                      </a:pPr>
                      <a:r>
                        <a:rPr lang="en-US" sz="2122">
                          <a:solidFill>
                            <a:srgbClr val="FFFFFF"/>
                          </a:solidFill>
                          <a:latin typeface="DM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71"/>
                        </a:lnSpc>
                        <a:defRPr/>
                      </a:pPr>
                      <a:r>
                        <a:rPr lang="en-US" sz="2122">
                          <a:solidFill>
                            <a:srgbClr val="FFFFFF"/>
                          </a:solidFill>
                          <a:latin typeface="DM Sans Bold"/>
                        </a:rPr>
                        <a:t>Bleu1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71"/>
                        </a:lnSpc>
                        <a:defRPr/>
                      </a:pPr>
                      <a:r>
                        <a:rPr lang="en-US" sz="2122">
                          <a:solidFill>
                            <a:srgbClr val="FFFFFF"/>
                          </a:solidFill>
                          <a:latin typeface="DM Sans Bold"/>
                        </a:rPr>
                        <a:t>Bleu4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71"/>
                        </a:lnSpc>
                        <a:defRPr/>
                      </a:pPr>
                      <a:r>
                        <a:rPr lang="en-US" sz="2122">
                          <a:solidFill>
                            <a:srgbClr val="FFFFFF"/>
                          </a:solidFill>
                          <a:latin typeface="DM Sans Bold"/>
                        </a:rPr>
                        <a:t>Rouge-1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971"/>
                        </a:lnSpc>
                        <a:defRPr/>
                      </a:pPr>
                      <a:r>
                        <a:rPr lang="en-US" sz="2122">
                          <a:solidFill>
                            <a:srgbClr val="FFFFFF"/>
                          </a:solidFill>
                          <a:latin typeface="DM Sans Bold"/>
                        </a:rPr>
                        <a:t>Rouge-L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640216">
                <a:tc>
                  <a:txBody>
                    <a:bodyPr anchor="t" rtlCol="false"/>
                    <a:lstStyle/>
                    <a:p>
                      <a:pPr algn="ctr">
                        <a:lnSpc>
                          <a:spcPts val="3111"/>
                        </a:lnSpc>
                        <a:defRPr/>
                      </a:pPr>
                      <a:r>
                        <a:rPr lang="en-US" sz="2222">
                          <a:solidFill>
                            <a:srgbClr val="FD0000"/>
                          </a:solidFill>
                          <a:latin typeface="DM Sans Bold"/>
                        </a:rPr>
                        <a:t>GPT3.5 w/Static Prompt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2.434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000000"/>
                          </a:solidFill>
                          <a:latin typeface="DM Sans"/>
                        </a:rPr>
                        <a:t>0.097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Bold"/>
                        </a:rPr>
                        <a:t>0.221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111"/>
                        </a:lnSpc>
                        <a:defRPr/>
                      </a:pPr>
                      <a:r>
                        <a:rPr lang="en-US" sz="2222">
                          <a:solidFill>
                            <a:srgbClr val="FD0000"/>
                          </a:solidFill>
                          <a:latin typeface="DM Sans"/>
                        </a:rPr>
                        <a:t>0.199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06748">
                <a:tc>
                  <a:txBody>
                    <a:bodyPr anchor="t" rtlCol="false"/>
                    <a:lstStyle/>
                    <a:p>
                      <a:pPr algn="ctr">
                        <a:lnSpc>
                          <a:spcPts val="2971"/>
                        </a:lnSpc>
                        <a:defRPr/>
                      </a:pPr>
                      <a:r>
                        <a:rPr lang="en-US" sz="2122">
                          <a:solidFill>
                            <a:srgbClr val="000000"/>
                          </a:solidFill>
                          <a:latin typeface="DM Sans"/>
                        </a:rPr>
                        <a:t>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9.843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0.807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0.173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0.145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90321">
                <a:tc>
                  <a:txBody>
                    <a:bodyPr anchor="t" rtlCol="false"/>
                    <a:lstStyle/>
                    <a:p>
                      <a:pPr algn="ctr">
                        <a:lnSpc>
                          <a:spcPts val="2971"/>
                        </a:lnSpc>
                        <a:defRPr/>
                      </a:pPr>
                      <a:r>
                        <a:rPr lang="en-US" sz="2122">
                          <a:solidFill>
                            <a:srgbClr val="000000"/>
                          </a:solidFill>
                          <a:latin typeface="DM Sans"/>
                        </a:rPr>
                        <a:t>GPT-2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FD0000"/>
                          </a:solidFill>
                          <a:latin typeface="DM Sans"/>
                        </a:rPr>
                        <a:t>9.989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FD0000"/>
                          </a:solidFill>
                          <a:latin typeface="DM Sans"/>
                        </a:rPr>
                        <a:t>0.855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0.139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71"/>
                        </a:lnSpc>
                        <a:defRPr/>
                      </a:pPr>
                      <a:r>
                        <a:rPr lang="en-US" sz="2122">
                          <a:solidFill>
                            <a:srgbClr val="000000"/>
                          </a:solidFill>
                          <a:latin typeface="DM Sans"/>
                        </a:rPr>
                        <a:t>0.123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HUMAN EVALUATION</a:t>
            </a:r>
          </a:p>
        </p:txBody>
      </p:sp>
      <p:grpSp>
        <p:nvGrpSpPr>
          <p:cNvPr name="Group 6" id="6"/>
          <p:cNvGrpSpPr/>
          <p:nvPr/>
        </p:nvGrpSpPr>
        <p:grpSpPr>
          <a:xfrm rot="0">
            <a:off x="13398365" y="478258"/>
            <a:ext cx="2724472" cy="646557"/>
            <a:chOff x="0" y="0"/>
            <a:chExt cx="742946" cy="176312"/>
          </a:xfrm>
        </p:grpSpPr>
        <p:sp>
          <p:nvSpPr>
            <p:cNvPr name="Freeform 7" id="7"/>
            <p:cNvSpPr/>
            <p:nvPr/>
          </p:nvSpPr>
          <p:spPr>
            <a:xfrm flipH="false" flipV="false" rot="0">
              <a:off x="0" y="0"/>
              <a:ext cx="742946" cy="176312"/>
            </a:xfrm>
            <a:custGeom>
              <a:avLst/>
              <a:gdLst/>
              <a:ahLst/>
              <a:cxnLst/>
              <a:rect r="r" b="b" t="t" l="l"/>
              <a:pathLst>
                <a:path h="176312" w="742946">
                  <a:moveTo>
                    <a:pt x="0" y="0"/>
                  </a:moveTo>
                  <a:lnTo>
                    <a:pt x="742946" y="0"/>
                  </a:lnTo>
                  <a:lnTo>
                    <a:pt x="742946" y="176312"/>
                  </a:lnTo>
                  <a:lnTo>
                    <a:pt x="0" y="176312"/>
                  </a:lnTo>
                  <a:close/>
                </a:path>
              </a:pathLst>
            </a:custGeom>
            <a:solidFill>
              <a:srgbClr val="ECECEC"/>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171717"/>
                  </a:solidFill>
                  <a:latin typeface="DM Sans Bold"/>
                </a:rPr>
                <a:t>Users </a:t>
              </a:r>
            </a:p>
          </p:txBody>
        </p:sp>
      </p:grpSp>
      <p:sp>
        <p:nvSpPr>
          <p:cNvPr name="Freeform 9" id="9"/>
          <p:cNvSpPr/>
          <p:nvPr/>
        </p:nvSpPr>
        <p:spPr>
          <a:xfrm flipH="false" flipV="false" rot="0">
            <a:off x="16081561" y="478258"/>
            <a:ext cx="559291" cy="1856566"/>
          </a:xfrm>
          <a:custGeom>
            <a:avLst/>
            <a:gdLst/>
            <a:ahLst/>
            <a:cxnLst/>
            <a:rect r="r" b="b" t="t" l="l"/>
            <a:pathLst>
              <a:path h="1856566" w="559291">
                <a:moveTo>
                  <a:pt x="0" y="0"/>
                </a:moveTo>
                <a:lnTo>
                  <a:pt x="559290" y="0"/>
                </a:lnTo>
                <a:lnTo>
                  <a:pt x="559290" y="1856566"/>
                </a:lnTo>
                <a:lnTo>
                  <a:pt x="0" y="1856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460203" y="2639624"/>
            <a:ext cx="10559406" cy="7443292"/>
          </a:xfrm>
          <a:custGeom>
            <a:avLst/>
            <a:gdLst/>
            <a:ahLst/>
            <a:cxnLst/>
            <a:rect r="r" b="b" t="t" l="l"/>
            <a:pathLst>
              <a:path h="7443292" w="10559406">
                <a:moveTo>
                  <a:pt x="0" y="0"/>
                </a:moveTo>
                <a:lnTo>
                  <a:pt x="10559405" y="0"/>
                </a:lnTo>
                <a:lnTo>
                  <a:pt x="10559405" y="7443292"/>
                </a:lnTo>
                <a:lnTo>
                  <a:pt x="0" y="7443292"/>
                </a:lnTo>
                <a:lnTo>
                  <a:pt x="0" y="0"/>
                </a:lnTo>
                <a:close/>
              </a:path>
            </a:pathLst>
          </a:custGeom>
          <a:blipFill>
            <a:blip r:embed="rId4"/>
            <a:stretch>
              <a:fillRect l="0" t="0" r="0" b="0"/>
            </a:stretch>
          </a:blipFill>
        </p:spPr>
      </p:sp>
      <p:sp>
        <p:nvSpPr>
          <p:cNvPr name="TextBox 11" id="11"/>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RESULTS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3334737" y="621287"/>
            <a:ext cx="2724472" cy="646557"/>
            <a:chOff x="0" y="0"/>
            <a:chExt cx="742946" cy="176312"/>
          </a:xfrm>
        </p:grpSpPr>
        <p:sp>
          <p:nvSpPr>
            <p:cNvPr name="Freeform 6" id="6"/>
            <p:cNvSpPr/>
            <p:nvPr/>
          </p:nvSpPr>
          <p:spPr>
            <a:xfrm flipH="false" flipV="false" rot="0">
              <a:off x="0" y="0"/>
              <a:ext cx="742946" cy="176312"/>
            </a:xfrm>
            <a:custGeom>
              <a:avLst/>
              <a:gdLst/>
              <a:ahLst/>
              <a:cxnLst/>
              <a:rect r="r" b="b" t="t" l="l"/>
              <a:pathLst>
                <a:path h="176312" w="742946">
                  <a:moveTo>
                    <a:pt x="0" y="0"/>
                  </a:moveTo>
                  <a:lnTo>
                    <a:pt x="742946" y="0"/>
                  </a:lnTo>
                  <a:lnTo>
                    <a:pt x="742946" y="176312"/>
                  </a:lnTo>
                  <a:lnTo>
                    <a:pt x="0" y="176312"/>
                  </a:lnTo>
                  <a:close/>
                </a:path>
              </a:pathLst>
            </a:custGeom>
            <a:solidFill>
              <a:srgbClr val="ECECEC"/>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171717"/>
                  </a:solidFill>
                  <a:latin typeface="DM Sans Bold"/>
                </a:rPr>
                <a:t>Doctors </a:t>
              </a:r>
            </a:p>
          </p:txBody>
        </p:sp>
      </p:grpSp>
      <p:sp>
        <p:nvSpPr>
          <p:cNvPr name="Freeform 8" id="8"/>
          <p:cNvSpPr/>
          <p:nvPr/>
        </p:nvSpPr>
        <p:spPr>
          <a:xfrm flipH="false" flipV="false" rot="0">
            <a:off x="15709514" y="714967"/>
            <a:ext cx="1024560" cy="1619857"/>
          </a:xfrm>
          <a:custGeom>
            <a:avLst/>
            <a:gdLst/>
            <a:ahLst/>
            <a:cxnLst/>
            <a:rect r="r" b="b" t="t" l="l"/>
            <a:pathLst>
              <a:path h="1619857" w="1024560">
                <a:moveTo>
                  <a:pt x="0" y="0"/>
                </a:moveTo>
                <a:lnTo>
                  <a:pt x="1024560" y="0"/>
                </a:lnTo>
                <a:lnTo>
                  <a:pt x="1024560" y="1619857"/>
                </a:lnTo>
                <a:lnTo>
                  <a:pt x="0" y="1619857"/>
                </a:lnTo>
                <a:lnTo>
                  <a:pt x="0" y="0"/>
                </a:lnTo>
                <a:close/>
              </a:path>
            </a:pathLst>
          </a:custGeom>
          <a:blipFill>
            <a:blip r:embed="rId2"/>
            <a:stretch>
              <a:fillRect l="0" t="0" r="0" b="0"/>
            </a:stretch>
          </a:blipFill>
        </p:spPr>
      </p:sp>
      <p:sp>
        <p:nvSpPr>
          <p:cNvPr name="Freeform 9" id="9"/>
          <p:cNvSpPr/>
          <p:nvPr/>
        </p:nvSpPr>
        <p:spPr>
          <a:xfrm flipH="false" flipV="false" rot="0">
            <a:off x="9144000" y="3272942"/>
            <a:ext cx="8381474" cy="5985358"/>
          </a:xfrm>
          <a:custGeom>
            <a:avLst/>
            <a:gdLst/>
            <a:ahLst/>
            <a:cxnLst/>
            <a:rect r="r" b="b" t="t" l="l"/>
            <a:pathLst>
              <a:path h="5985358" w="8381474">
                <a:moveTo>
                  <a:pt x="0" y="0"/>
                </a:moveTo>
                <a:lnTo>
                  <a:pt x="8381474" y="0"/>
                </a:lnTo>
                <a:lnTo>
                  <a:pt x="8381474" y="5985358"/>
                </a:lnTo>
                <a:lnTo>
                  <a:pt x="0" y="5985358"/>
                </a:lnTo>
                <a:lnTo>
                  <a:pt x="0" y="0"/>
                </a:lnTo>
                <a:close/>
              </a:path>
            </a:pathLst>
          </a:custGeom>
          <a:blipFill>
            <a:blip r:embed="rId3"/>
            <a:stretch>
              <a:fillRect l="0" t="0" r="0" b="0"/>
            </a:stretch>
          </a:blipFill>
        </p:spPr>
      </p:sp>
      <p:sp>
        <p:nvSpPr>
          <p:cNvPr name="Freeform 10" id="10"/>
          <p:cNvSpPr/>
          <p:nvPr/>
        </p:nvSpPr>
        <p:spPr>
          <a:xfrm flipH="false" flipV="false" rot="0">
            <a:off x="762526" y="3272942"/>
            <a:ext cx="8381474" cy="5985358"/>
          </a:xfrm>
          <a:custGeom>
            <a:avLst/>
            <a:gdLst/>
            <a:ahLst/>
            <a:cxnLst/>
            <a:rect r="r" b="b" t="t" l="l"/>
            <a:pathLst>
              <a:path h="5985358" w="8381474">
                <a:moveTo>
                  <a:pt x="0" y="0"/>
                </a:moveTo>
                <a:lnTo>
                  <a:pt x="8381474" y="0"/>
                </a:lnTo>
                <a:lnTo>
                  <a:pt x="8381474" y="5985358"/>
                </a:lnTo>
                <a:lnTo>
                  <a:pt x="0" y="5985358"/>
                </a:lnTo>
                <a:lnTo>
                  <a:pt x="0" y="0"/>
                </a:lnTo>
                <a:close/>
              </a:path>
            </a:pathLst>
          </a:custGeom>
          <a:blipFill>
            <a:blip r:embed="rId4"/>
            <a:stretch>
              <a:fillRect l="0" t="0" r="0" b="0"/>
            </a:stretch>
          </a:blipFill>
        </p:spPr>
      </p:sp>
      <p:sp>
        <p:nvSpPr>
          <p:cNvPr name="TextBox 11" id="11"/>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HUMAN EVALUATION</a:t>
            </a:r>
          </a:p>
        </p:txBody>
      </p:sp>
      <p:sp>
        <p:nvSpPr>
          <p:cNvPr name="TextBox 12" id="12"/>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RESULTS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0">
            <a:off x="4467475" y="8586629"/>
            <a:ext cx="8670608" cy="8670608"/>
          </a:xfrm>
          <a:custGeom>
            <a:avLst/>
            <a:gdLst/>
            <a:ahLst/>
            <a:cxnLst/>
            <a:rect r="r" b="b" t="t" l="l"/>
            <a:pathLst>
              <a:path h="8670608" w="8670608">
                <a:moveTo>
                  <a:pt x="0" y="0"/>
                </a:moveTo>
                <a:lnTo>
                  <a:pt x="8670609" y="0"/>
                </a:lnTo>
                <a:lnTo>
                  <a:pt x="8670609" y="8670608"/>
                </a:lnTo>
                <a:lnTo>
                  <a:pt x="0" y="8670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434078" y="5570279"/>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037469" y="5530625"/>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11326" y="6816975"/>
            <a:ext cx="2238367" cy="2238367"/>
          </a:xfrm>
          <a:custGeom>
            <a:avLst/>
            <a:gdLst/>
            <a:ahLst/>
            <a:cxnLst/>
            <a:rect r="r" b="b" t="t" l="l"/>
            <a:pathLst>
              <a:path h="2238367" w="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96164" y="7375603"/>
            <a:ext cx="1268693" cy="1211025"/>
          </a:xfrm>
          <a:custGeom>
            <a:avLst/>
            <a:gdLst/>
            <a:ahLst/>
            <a:cxnLst/>
            <a:rect r="r" b="b" t="t" l="l"/>
            <a:pathLst>
              <a:path h="1211025" w="1268693">
                <a:moveTo>
                  <a:pt x="0" y="0"/>
                </a:moveTo>
                <a:lnTo>
                  <a:pt x="1268693" y="0"/>
                </a:lnTo>
                <a:lnTo>
                  <a:pt x="1268693" y="1211026"/>
                </a:lnTo>
                <a:lnTo>
                  <a:pt x="0" y="12110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529969" y="3132257"/>
            <a:ext cx="3474003" cy="647719"/>
            <a:chOff x="0" y="0"/>
            <a:chExt cx="914964" cy="170593"/>
          </a:xfrm>
        </p:grpSpPr>
        <p:sp>
          <p:nvSpPr>
            <p:cNvPr name="Freeform 9" id="9"/>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1</a:t>
              </a:r>
            </a:p>
          </p:txBody>
        </p:sp>
      </p:grpSp>
      <p:sp>
        <p:nvSpPr>
          <p:cNvPr name="TextBox 11" id="11"/>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PROBLEM STATEMENT</a:t>
            </a:r>
          </a:p>
        </p:txBody>
      </p:sp>
      <p:grpSp>
        <p:nvGrpSpPr>
          <p:cNvPr name="Group 12" id="12"/>
          <p:cNvGrpSpPr/>
          <p:nvPr/>
        </p:nvGrpSpPr>
        <p:grpSpPr>
          <a:xfrm rot="0">
            <a:off x="5057086" y="3140319"/>
            <a:ext cx="3474003" cy="647719"/>
            <a:chOff x="0" y="0"/>
            <a:chExt cx="914964" cy="170593"/>
          </a:xfrm>
        </p:grpSpPr>
        <p:sp>
          <p:nvSpPr>
            <p:cNvPr name="Freeform 13" id="13"/>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2</a:t>
              </a:r>
            </a:p>
          </p:txBody>
        </p:sp>
      </p:grpSp>
      <p:grpSp>
        <p:nvGrpSpPr>
          <p:cNvPr name="Group 15" id="15"/>
          <p:cNvGrpSpPr/>
          <p:nvPr/>
        </p:nvGrpSpPr>
        <p:grpSpPr>
          <a:xfrm rot="0">
            <a:off x="9924985" y="3140319"/>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3</a:t>
              </a:r>
            </a:p>
          </p:txBody>
        </p:sp>
      </p:grpSp>
      <p:sp>
        <p:nvSpPr>
          <p:cNvPr name="TextBox 18" id="18"/>
          <p:cNvSpPr txBox="true"/>
          <p:nvPr/>
        </p:nvSpPr>
        <p:spPr>
          <a:xfrm rot="0">
            <a:off x="529969" y="3459964"/>
            <a:ext cx="3854856" cy="3229499"/>
          </a:xfrm>
          <a:prstGeom prst="rect">
            <a:avLst/>
          </a:prstGeom>
        </p:spPr>
        <p:txBody>
          <a:bodyPr anchor="t" rtlCol="false" tIns="0" lIns="0" bIns="0" rIns="0">
            <a:spAutoFit/>
          </a:bodyPr>
          <a:lstStyle/>
          <a:p>
            <a:pPr algn="ctr">
              <a:lnSpc>
                <a:spcPts val="2774"/>
              </a:lnSpc>
            </a:pPr>
          </a:p>
          <a:p>
            <a:pPr algn="ctr" marL="0" indent="0" lvl="0">
              <a:lnSpc>
                <a:spcPts val="2912"/>
              </a:lnSpc>
              <a:spcBef>
                <a:spcPct val="0"/>
              </a:spcBef>
            </a:pPr>
            <a:r>
              <a:rPr lang="en-US" sz="2110" spc="206">
                <a:solidFill>
                  <a:srgbClr val="231F20"/>
                </a:solidFill>
                <a:latin typeface="DM Sans"/>
              </a:rPr>
              <a:t>Healthcare professionals struggle to stay updated with the latest medical literature and make evidence-based decisions due to the overwhelming abundance of information.</a:t>
            </a:r>
          </a:p>
        </p:txBody>
      </p:sp>
      <p:sp>
        <p:nvSpPr>
          <p:cNvPr name="Freeform 19" id="19"/>
          <p:cNvSpPr/>
          <p:nvPr/>
        </p:nvSpPr>
        <p:spPr>
          <a:xfrm flipH="false" flipV="false" rot="0">
            <a:off x="13670097" y="-482568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1" id="21"/>
          <p:cNvGrpSpPr/>
          <p:nvPr/>
        </p:nvGrpSpPr>
        <p:grpSpPr>
          <a:xfrm rot="0">
            <a:off x="13808563" y="3022608"/>
            <a:ext cx="3474003" cy="647719"/>
            <a:chOff x="0" y="0"/>
            <a:chExt cx="914964" cy="170593"/>
          </a:xfrm>
        </p:grpSpPr>
        <p:sp>
          <p:nvSpPr>
            <p:cNvPr name="Freeform 22" id="22"/>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23" id="23"/>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4</a:t>
              </a:r>
            </a:p>
          </p:txBody>
        </p:sp>
      </p:grpSp>
      <p:sp>
        <p:nvSpPr>
          <p:cNvPr name="Freeform 24" id="24"/>
          <p:cNvSpPr/>
          <p:nvPr/>
        </p:nvSpPr>
        <p:spPr>
          <a:xfrm flipH="false" flipV="false" rot="0">
            <a:off x="14640702" y="664980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15207484" y="7242722"/>
            <a:ext cx="1104804" cy="1121111"/>
          </a:xfrm>
          <a:custGeom>
            <a:avLst/>
            <a:gdLst/>
            <a:ahLst/>
            <a:cxnLst/>
            <a:rect r="r" b="b" t="t" l="l"/>
            <a:pathLst>
              <a:path h="1121111" w="1104804">
                <a:moveTo>
                  <a:pt x="0" y="0"/>
                </a:moveTo>
                <a:lnTo>
                  <a:pt x="1104804" y="0"/>
                </a:lnTo>
                <a:lnTo>
                  <a:pt x="1104804"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0998990" y="6210019"/>
            <a:ext cx="1108542" cy="958889"/>
          </a:xfrm>
          <a:custGeom>
            <a:avLst/>
            <a:gdLst/>
            <a:ahLst/>
            <a:cxnLst/>
            <a:rect r="r" b="b" t="t" l="l"/>
            <a:pathLst>
              <a:path h="958889" w="1108542">
                <a:moveTo>
                  <a:pt x="0" y="0"/>
                </a:moveTo>
                <a:lnTo>
                  <a:pt x="1108543" y="0"/>
                </a:lnTo>
                <a:lnTo>
                  <a:pt x="1108543" y="958889"/>
                </a:lnTo>
                <a:lnTo>
                  <a:pt x="0" y="95888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7" id="27"/>
          <p:cNvSpPr/>
          <p:nvPr/>
        </p:nvSpPr>
        <p:spPr>
          <a:xfrm flipH="false" flipV="false" rot="0">
            <a:off x="6474671" y="6116092"/>
            <a:ext cx="1363963" cy="1363963"/>
          </a:xfrm>
          <a:custGeom>
            <a:avLst/>
            <a:gdLst/>
            <a:ahLst/>
            <a:cxnLst/>
            <a:rect r="r" b="b" t="t" l="l"/>
            <a:pathLst>
              <a:path h="1363963" w="1363963">
                <a:moveTo>
                  <a:pt x="0" y="0"/>
                </a:moveTo>
                <a:lnTo>
                  <a:pt x="1363963" y="0"/>
                </a:lnTo>
                <a:lnTo>
                  <a:pt x="1363963" y="1363963"/>
                </a:lnTo>
                <a:lnTo>
                  <a:pt x="0" y="136396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8" id="28"/>
          <p:cNvSpPr txBox="true"/>
          <p:nvPr/>
        </p:nvSpPr>
        <p:spPr>
          <a:xfrm rot="0">
            <a:off x="5083961" y="3732352"/>
            <a:ext cx="3360904" cy="2134124"/>
          </a:xfrm>
          <a:prstGeom prst="rect">
            <a:avLst/>
          </a:prstGeom>
        </p:spPr>
        <p:txBody>
          <a:bodyPr anchor="t" rtlCol="false" tIns="0" lIns="0" bIns="0" rIns="0">
            <a:spAutoFit/>
          </a:bodyPr>
          <a:lstStyle/>
          <a:p>
            <a:pPr algn="ctr">
              <a:lnSpc>
                <a:spcPts val="2912"/>
              </a:lnSpc>
              <a:spcBef>
                <a:spcPct val="0"/>
              </a:spcBef>
            </a:pPr>
            <a:r>
              <a:rPr lang="en-US" sz="2110" spc="206">
                <a:solidFill>
                  <a:srgbClr val="231F20"/>
                </a:solidFill>
                <a:latin typeface="DM Sans"/>
              </a:rPr>
              <a:t>The growing need for accurate and automated medical information</a:t>
            </a:r>
          </a:p>
          <a:p>
            <a:pPr algn="ctr" marL="0" indent="0" lvl="0">
              <a:lnSpc>
                <a:spcPts val="2774"/>
              </a:lnSpc>
              <a:spcBef>
                <a:spcPct val="0"/>
              </a:spcBef>
            </a:pPr>
          </a:p>
          <a:p>
            <a:pPr algn="ctr" marL="0" indent="0" lvl="0">
              <a:lnSpc>
                <a:spcPts val="2774"/>
              </a:lnSpc>
              <a:spcBef>
                <a:spcPct val="0"/>
              </a:spcBef>
            </a:pPr>
          </a:p>
        </p:txBody>
      </p:sp>
      <p:sp>
        <p:nvSpPr>
          <p:cNvPr name="TextBox 29" id="29"/>
          <p:cNvSpPr txBox="true"/>
          <p:nvPr/>
        </p:nvSpPr>
        <p:spPr>
          <a:xfrm rot="0">
            <a:off x="9144000" y="3732352"/>
            <a:ext cx="4818523" cy="2171081"/>
          </a:xfrm>
          <a:prstGeom prst="rect">
            <a:avLst/>
          </a:prstGeom>
        </p:spPr>
        <p:txBody>
          <a:bodyPr anchor="t" rtlCol="false" tIns="0" lIns="0" bIns="0" rIns="0">
            <a:spAutoFit/>
          </a:bodyPr>
          <a:lstStyle/>
          <a:p>
            <a:pPr algn="ctr">
              <a:lnSpc>
                <a:spcPts val="2912"/>
              </a:lnSpc>
              <a:spcBef>
                <a:spcPct val="0"/>
              </a:spcBef>
            </a:pPr>
            <a:r>
              <a:rPr lang="en-US" sz="2110" spc="206">
                <a:solidFill>
                  <a:srgbClr val="231F20"/>
                </a:solidFill>
                <a:latin typeface="DM Sans"/>
              </a:rPr>
              <a:t>The effectiveness of these systems depends on the scale and quality of the underlying language models used to generate answers.</a:t>
            </a:r>
          </a:p>
          <a:p>
            <a:pPr algn="ctr" marL="0" indent="0" lvl="0">
              <a:lnSpc>
                <a:spcPts val="2912"/>
              </a:lnSpc>
              <a:spcBef>
                <a:spcPct val="0"/>
              </a:spcBef>
            </a:pPr>
          </a:p>
        </p:txBody>
      </p:sp>
      <p:sp>
        <p:nvSpPr>
          <p:cNvPr name="TextBox 30" id="30"/>
          <p:cNvSpPr txBox="true"/>
          <p:nvPr/>
        </p:nvSpPr>
        <p:spPr>
          <a:xfrm rot="0">
            <a:off x="13921662" y="3660803"/>
            <a:ext cx="3360904" cy="23924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Current Methods mainly rely on Information Retrieval techniques and not LLMs for Generation:need Closed Generative QA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257863">
            <a:off x="-2981770" y="9430742"/>
            <a:ext cx="21273218" cy="9128145"/>
          </a:xfrm>
          <a:custGeom>
            <a:avLst/>
            <a:gdLst/>
            <a:ahLst/>
            <a:cxnLst/>
            <a:rect r="r" b="b" t="t" l="l"/>
            <a:pathLst>
              <a:path h="9128145" w="21273218">
                <a:moveTo>
                  <a:pt x="0" y="0"/>
                </a:moveTo>
                <a:lnTo>
                  <a:pt x="21273218" y="0"/>
                </a:lnTo>
                <a:lnTo>
                  <a:pt x="21273218"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85872" y="8427897"/>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9415959" y="4340424"/>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4944581" y="8427897"/>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4952002" y="4340424"/>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391258" y="8427897"/>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391258" y="4340424"/>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marL="0" indent="0" lvl="1">
                <a:lnSpc>
                  <a:spcPts val="2929"/>
                </a:lnSpc>
                <a:spcBef>
                  <a:spcPct val="0"/>
                </a:spcBef>
              </a:pPr>
              <a:r>
                <a:rPr lang="en-US" sz="2122" spc="208" u="none">
                  <a:solidFill>
                    <a:srgbClr val="FFFBFB"/>
                  </a:solidFill>
                  <a:latin typeface="DM Sans"/>
                </a:rPr>
                <a:t>The work lays down a good benchmark for future work on Generative Medical QnA and other domain-specific </a:t>
              </a:r>
            </a:p>
          </p:txBody>
        </p:sp>
      </p:grpSp>
      <p:grpSp>
        <p:nvGrpSpPr>
          <p:cNvPr name="Group 16" id="16"/>
          <p:cNvGrpSpPr/>
          <p:nvPr/>
        </p:nvGrpSpPr>
        <p:grpSpPr>
          <a:xfrm rot="0">
            <a:off x="1423263" y="3315840"/>
            <a:ext cx="2049168" cy="2049168"/>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5976586" y="3315840"/>
            <a:ext cx="2049168" cy="2049168"/>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0449316" y="3315840"/>
            <a:ext cx="2049168" cy="2049168"/>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1834575" y="3679277"/>
            <a:ext cx="1211702" cy="1322294"/>
          </a:xfrm>
          <a:custGeom>
            <a:avLst/>
            <a:gdLst/>
            <a:ahLst/>
            <a:cxnLst/>
            <a:rect r="r" b="b" t="t" l="l"/>
            <a:pathLst>
              <a:path h="1322294" w="1211702">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6420627" y="3679277"/>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0788592" y="3648500"/>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3826603" y="841706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29" id="29"/>
          <p:cNvGrpSpPr/>
          <p:nvPr/>
        </p:nvGrpSpPr>
        <p:grpSpPr>
          <a:xfrm rot="0">
            <a:off x="13826603" y="4329592"/>
            <a:ext cx="4113179" cy="4087473"/>
            <a:chOff x="0" y="0"/>
            <a:chExt cx="1279723" cy="1271725"/>
          </a:xfrm>
        </p:grpSpPr>
        <p:sp>
          <p:nvSpPr>
            <p:cNvPr name="Freeform 30" id="3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32" id="32"/>
          <p:cNvGrpSpPr/>
          <p:nvPr/>
        </p:nvGrpSpPr>
        <p:grpSpPr>
          <a:xfrm rot="0">
            <a:off x="15031410" y="3305008"/>
            <a:ext cx="2049168" cy="2049168"/>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35" id="35"/>
          <p:cNvSpPr/>
          <p:nvPr/>
        </p:nvSpPr>
        <p:spPr>
          <a:xfrm flipH="false" flipV="false" rot="0">
            <a:off x="15253164" y="3679277"/>
            <a:ext cx="1640430" cy="990409"/>
          </a:xfrm>
          <a:custGeom>
            <a:avLst/>
            <a:gdLst/>
            <a:ahLst/>
            <a:cxnLst/>
            <a:rect r="r" b="b" t="t" l="l"/>
            <a:pathLst>
              <a:path h="990409" w="1640430">
                <a:moveTo>
                  <a:pt x="0" y="0"/>
                </a:moveTo>
                <a:lnTo>
                  <a:pt x="1640429" y="0"/>
                </a:lnTo>
                <a:lnTo>
                  <a:pt x="1640429" y="990410"/>
                </a:lnTo>
                <a:lnTo>
                  <a:pt x="0" y="9904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6" id="36"/>
          <p:cNvSpPr txBox="true"/>
          <p:nvPr/>
        </p:nvSpPr>
        <p:spPr>
          <a:xfrm rot="0">
            <a:off x="2335030" y="373566"/>
            <a:ext cx="14407919" cy="1469546"/>
          </a:xfrm>
          <a:prstGeom prst="rect">
            <a:avLst/>
          </a:prstGeom>
        </p:spPr>
        <p:txBody>
          <a:bodyPr anchor="t" rtlCol="false" tIns="0" lIns="0" bIns="0" rIns="0">
            <a:spAutoFit/>
          </a:bodyPr>
          <a:lstStyle/>
          <a:p>
            <a:pPr algn="ctr" marL="0" indent="0" lvl="0">
              <a:lnSpc>
                <a:spcPts val="11912"/>
              </a:lnSpc>
              <a:spcBef>
                <a:spcPct val="0"/>
              </a:spcBef>
            </a:pPr>
            <a:r>
              <a:rPr lang="en-US" sz="8632" spc="845">
                <a:solidFill>
                  <a:srgbClr val="231F20"/>
                </a:solidFill>
                <a:latin typeface="Oswald Bold"/>
              </a:rPr>
              <a:t>FINDINGS/CONTRIBUTIONS</a:t>
            </a:r>
          </a:p>
        </p:txBody>
      </p:sp>
      <p:sp>
        <p:nvSpPr>
          <p:cNvPr name="TextBox 37" id="37"/>
          <p:cNvSpPr txBox="true"/>
          <p:nvPr/>
        </p:nvSpPr>
        <p:spPr>
          <a:xfrm rot="0">
            <a:off x="5229658" y="4963471"/>
            <a:ext cx="3542623" cy="2589898"/>
          </a:xfrm>
          <a:prstGeom prst="rect">
            <a:avLst/>
          </a:prstGeom>
        </p:spPr>
        <p:txBody>
          <a:bodyPr anchor="t" rtlCol="false" tIns="0" lIns="0" bIns="0" rIns="0">
            <a:spAutoFit/>
          </a:bodyPr>
          <a:lstStyle/>
          <a:p>
            <a:pPr algn="ctr">
              <a:lnSpc>
                <a:spcPts val="2929"/>
              </a:lnSpc>
            </a:pPr>
          </a:p>
          <a:p>
            <a:pPr algn="ctr">
              <a:lnSpc>
                <a:spcPts val="2929"/>
              </a:lnSpc>
            </a:pPr>
            <a:r>
              <a:rPr lang="en-US" sz="2122" spc="208">
                <a:solidFill>
                  <a:srgbClr val="FFFBFB"/>
                </a:solidFill>
                <a:latin typeface="DM Sans"/>
              </a:rPr>
              <a:t>Although users found the answers clear and accurate, the models' metric scores were low, highlighting the need for new metrics.</a:t>
            </a:r>
          </a:p>
        </p:txBody>
      </p:sp>
      <p:sp>
        <p:nvSpPr>
          <p:cNvPr name="TextBox 38" id="38"/>
          <p:cNvSpPr txBox="true"/>
          <p:nvPr/>
        </p:nvSpPr>
        <p:spPr>
          <a:xfrm rot="0">
            <a:off x="9693816" y="5520684"/>
            <a:ext cx="3542623" cy="1475473"/>
          </a:xfrm>
          <a:prstGeom prst="rect">
            <a:avLst/>
          </a:prstGeom>
        </p:spPr>
        <p:txBody>
          <a:bodyPr anchor="t" rtlCol="false" tIns="0" lIns="0" bIns="0" rIns="0">
            <a:spAutoFit/>
          </a:bodyPr>
          <a:lstStyle/>
          <a:p>
            <a:pPr algn="ctr">
              <a:lnSpc>
                <a:spcPts val="2929"/>
              </a:lnSpc>
            </a:pPr>
            <a:r>
              <a:rPr lang="en-US" sz="2122" spc="208">
                <a:solidFill>
                  <a:srgbClr val="FFFBFB"/>
                </a:solidFill>
                <a:latin typeface="DM Sans"/>
              </a:rPr>
              <a:t>Decoder-only Models quantatively perform better than Encoder-Decoder Model  </a:t>
            </a:r>
          </a:p>
        </p:txBody>
      </p:sp>
      <p:sp>
        <p:nvSpPr>
          <p:cNvPr name="TextBox 39" id="39"/>
          <p:cNvSpPr txBox="true"/>
          <p:nvPr/>
        </p:nvSpPr>
        <p:spPr>
          <a:xfrm rot="0">
            <a:off x="929359" y="7800715"/>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FINDING 1</a:t>
            </a:r>
          </a:p>
        </p:txBody>
      </p:sp>
      <p:sp>
        <p:nvSpPr>
          <p:cNvPr name="TextBox 40" id="40"/>
          <p:cNvSpPr txBox="true"/>
          <p:nvPr/>
        </p:nvSpPr>
        <p:spPr>
          <a:xfrm rot="0">
            <a:off x="5521145" y="7800715"/>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FINDING 2</a:t>
            </a:r>
          </a:p>
        </p:txBody>
      </p:sp>
      <p:sp>
        <p:nvSpPr>
          <p:cNvPr name="TextBox 41" id="41"/>
          <p:cNvSpPr txBox="true"/>
          <p:nvPr/>
        </p:nvSpPr>
        <p:spPr>
          <a:xfrm rot="0">
            <a:off x="9986453" y="7800715"/>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FINDING 3</a:t>
            </a:r>
          </a:p>
        </p:txBody>
      </p:sp>
      <p:sp>
        <p:nvSpPr>
          <p:cNvPr name="TextBox 42" id="42"/>
          <p:cNvSpPr txBox="true"/>
          <p:nvPr/>
        </p:nvSpPr>
        <p:spPr>
          <a:xfrm rot="0">
            <a:off x="14157789" y="5257134"/>
            <a:ext cx="3660745" cy="2218423"/>
          </a:xfrm>
          <a:prstGeom prst="rect">
            <a:avLst/>
          </a:prstGeom>
        </p:spPr>
        <p:txBody>
          <a:bodyPr anchor="t" rtlCol="false" tIns="0" lIns="0" bIns="0" rIns="0">
            <a:spAutoFit/>
          </a:bodyPr>
          <a:lstStyle/>
          <a:p>
            <a:pPr algn="ctr">
              <a:lnSpc>
                <a:spcPts val="2929"/>
              </a:lnSpc>
            </a:pPr>
            <a:r>
              <a:rPr lang="en-US" sz="2122" spc="208">
                <a:solidFill>
                  <a:srgbClr val="FFFBFB"/>
                </a:solidFill>
                <a:latin typeface="DM Sans"/>
              </a:rPr>
              <a:t>Static Prompt Engineering is still not a stable, reliable and go-to technique for the task of Generative QnA just yet </a:t>
            </a:r>
          </a:p>
        </p:txBody>
      </p:sp>
      <p:sp>
        <p:nvSpPr>
          <p:cNvPr name="TextBox 43" id="43"/>
          <p:cNvSpPr txBox="true"/>
          <p:nvPr/>
        </p:nvSpPr>
        <p:spPr>
          <a:xfrm rot="0">
            <a:off x="14585932" y="7800715"/>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FINDING 4</a:t>
            </a:r>
          </a:p>
        </p:txBody>
      </p:sp>
      <p:grpSp>
        <p:nvGrpSpPr>
          <p:cNvPr name="Group 44" id="44"/>
          <p:cNvGrpSpPr/>
          <p:nvPr/>
        </p:nvGrpSpPr>
        <p:grpSpPr>
          <a:xfrm rot="0">
            <a:off x="-224419" y="-1349021"/>
            <a:ext cx="2094695" cy="2377721"/>
            <a:chOff x="0" y="0"/>
            <a:chExt cx="551689" cy="626231"/>
          </a:xfrm>
        </p:grpSpPr>
        <p:sp>
          <p:nvSpPr>
            <p:cNvPr name="Freeform 45" id="4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6" id="4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257863">
            <a:off x="-2981770" y="9430742"/>
            <a:ext cx="21273218" cy="9128145"/>
          </a:xfrm>
          <a:custGeom>
            <a:avLst/>
            <a:gdLst/>
            <a:ahLst/>
            <a:cxnLst/>
            <a:rect r="r" b="b" t="t" l="l"/>
            <a:pathLst>
              <a:path h="9128145" w="21273218">
                <a:moveTo>
                  <a:pt x="0" y="0"/>
                </a:moveTo>
                <a:lnTo>
                  <a:pt x="21273218" y="0"/>
                </a:lnTo>
                <a:lnTo>
                  <a:pt x="21273218"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679864" y="8362201"/>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7509952" y="4274728"/>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2335030" y="8362201"/>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2335030" y="4274728"/>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2" id="12"/>
          <p:cNvGrpSpPr/>
          <p:nvPr/>
        </p:nvGrpSpPr>
        <p:grpSpPr>
          <a:xfrm rot="0">
            <a:off x="3367035" y="3250144"/>
            <a:ext cx="2049168" cy="2049168"/>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5" id="15"/>
          <p:cNvGrpSpPr/>
          <p:nvPr/>
        </p:nvGrpSpPr>
        <p:grpSpPr>
          <a:xfrm rot="0">
            <a:off x="8543308" y="3250144"/>
            <a:ext cx="2049168" cy="2049168"/>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8" id="18"/>
          <p:cNvSpPr/>
          <p:nvPr/>
        </p:nvSpPr>
        <p:spPr>
          <a:xfrm flipH="false" flipV="false" rot="0">
            <a:off x="12854786" y="829650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9" id="19"/>
          <p:cNvGrpSpPr/>
          <p:nvPr/>
        </p:nvGrpSpPr>
        <p:grpSpPr>
          <a:xfrm rot="0">
            <a:off x="12854786" y="4209032"/>
            <a:ext cx="4113179" cy="4087473"/>
            <a:chOff x="0" y="0"/>
            <a:chExt cx="1279723" cy="1271725"/>
          </a:xfrm>
        </p:grpSpPr>
        <p:sp>
          <p:nvSpPr>
            <p:cNvPr name="Freeform 20" id="2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4059592" y="3184448"/>
            <a:ext cx="2049168" cy="2049168"/>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612634" y="3764135"/>
            <a:ext cx="1640430" cy="990409"/>
          </a:xfrm>
          <a:custGeom>
            <a:avLst/>
            <a:gdLst/>
            <a:ahLst/>
            <a:cxnLst/>
            <a:rect r="r" b="b" t="t" l="l"/>
            <a:pathLst>
              <a:path h="990409" w="1640430">
                <a:moveTo>
                  <a:pt x="0" y="0"/>
                </a:moveTo>
                <a:lnTo>
                  <a:pt x="1640430" y="0"/>
                </a:lnTo>
                <a:lnTo>
                  <a:pt x="1640430" y="990409"/>
                </a:lnTo>
                <a:lnTo>
                  <a:pt x="0" y="9904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4653247" y="3582804"/>
            <a:ext cx="993846" cy="993846"/>
          </a:xfrm>
          <a:custGeom>
            <a:avLst/>
            <a:gdLst/>
            <a:ahLst/>
            <a:cxnLst/>
            <a:rect r="r" b="b" t="t" l="l"/>
            <a:pathLst>
              <a:path h="993846" w="993846">
                <a:moveTo>
                  <a:pt x="0" y="0"/>
                </a:moveTo>
                <a:lnTo>
                  <a:pt x="993846" y="0"/>
                </a:lnTo>
                <a:lnTo>
                  <a:pt x="993846" y="993846"/>
                </a:lnTo>
                <a:lnTo>
                  <a:pt x="0" y="993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9004849" y="3617761"/>
            <a:ext cx="1108542" cy="958889"/>
          </a:xfrm>
          <a:custGeom>
            <a:avLst/>
            <a:gdLst/>
            <a:ahLst/>
            <a:cxnLst/>
            <a:rect r="r" b="b" t="t" l="l"/>
            <a:pathLst>
              <a:path h="958889" w="1108542">
                <a:moveTo>
                  <a:pt x="0" y="0"/>
                </a:moveTo>
                <a:lnTo>
                  <a:pt x="1108542" y="0"/>
                </a:lnTo>
                <a:lnTo>
                  <a:pt x="1108542" y="958889"/>
                </a:lnTo>
                <a:lnTo>
                  <a:pt x="0" y="9588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2335030" y="1082220"/>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MORE FINDINGS</a:t>
            </a:r>
          </a:p>
        </p:txBody>
      </p:sp>
      <p:sp>
        <p:nvSpPr>
          <p:cNvPr name="TextBox 29" id="29"/>
          <p:cNvSpPr txBox="true"/>
          <p:nvPr/>
        </p:nvSpPr>
        <p:spPr>
          <a:xfrm rot="0">
            <a:off x="13195849" y="5202270"/>
            <a:ext cx="3542623" cy="1475473"/>
          </a:xfrm>
          <a:prstGeom prst="rect">
            <a:avLst/>
          </a:prstGeom>
        </p:spPr>
        <p:txBody>
          <a:bodyPr anchor="t" rtlCol="false" tIns="0" lIns="0" bIns="0" rIns="0">
            <a:spAutoFit/>
          </a:bodyPr>
          <a:lstStyle/>
          <a:p>
            <a:pPr algn="ctr">
              <a:lnSpc>
                <a:spcPts val="2929"/>
              </a:lnSpc>
            </a:pPr>
            <a:r>
              <a:rPr lang="en-US" sz="2122" spc="208">
                <a:solidFill>
                  <a:srgbClr val="FFFBFB"/>
                </a:solidFill>
                <a:latin typeface="DM Sans"/>
              </a:rPr>
              <a:t>Data Augmentation enhances the performance of the models </a:t>
            </a:r>
          </a:p>
        </p:txBody>
      </p:sp>
      <p:sp>
        <p:nvSpPr>
          <p:cNvPr name="TextBox 30" id="30"/>
          <p:cNvSpPr txBox="true"/>
          <p:nvPr/>
        </p:nvSpPr>
        <p:spPr>
          <a:xfrm rot="0">
            <a:off x="2873132" y="7735019"/>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FINDING 5</a:t>
            </a:r>
          </a:p>
        </p:txBody>
      </p:sp>
      <p:sp>
        <p:nvSpPr>
          <p:cNvPr name="TextBox 31" id="31"/>
          <p:cNvSpPr txBox="true"/>
          <p:nvPr/>
        </p:nvSpPr>
        <p:spPr>
          <a:xfrm rot="0">
            <a:off x="8080446" y="7735019"/>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FINDING 6</a:t>
            </a:r>
          </a:p>
        </p:txBody>
      </p:sp>
      <p:sp>
        <p:nvSpPr>
          <p:cNvPr name="TextBox 32" id="32"/>
          <p:cNvSpPr txBox="true"/>
          <p:nvPr/>
        </p:nvSpPr>
        <p:spPr>
          <a:xfrm rot="0">
            <a:off x="13614114" y="7680155"/>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FINDING 7</a:t>
            </a:r>
          </a:p>
        </p:txBody>
      </p:sp>
      <p:grpSp>
        <p:nvGrpSpPr>
          <p:cNvPr name="Group 33" id="33"/>
          <p:cNvGrpSpPr/>
          <p:nvPr/>
        </p:nvGrpSpPr>
        <p:grpSpPr>
          <a:xfrm rot="0">
            <a:off x="-224419" y="-1349021"/>
            <a:ext cx="2094695" cy="2377721"/>
            <a:chOff x="0" y="0"/>
            <a:chExt cx="551689" cy="626231"/>
          </a:xfrm>
        </p:grpSpPr>
        <p:sp>
          <p:nvSpPr>
            <p:cNvPr name="Freeform 34" id="3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35" id="3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36" id="36"/>
          <p:cNvSpPr txBox="true"/>
          <p:nvPr/>
        </p:nvSpPr>
        <p:spPr>
          <a:xfrm rot="0">
            <a:off x="2677119" y="5261212"/>
            <a:ext cx="3542623" cy="1475473"/>
          </a:xfrm>
          <a:prstGeom prst="rect">
            <a:avLst/>
          </a:prstGeom>
        </p:spPr>
        <p:txBody>
          <a:bodyPr anchor="t" rtlCol="false" tIns="0" lIns="0" bIns="0" rIns="0">
            <a:spAutoFit/>
          </a:bodyPr>
          <a:lstStyle/>
          <a:p>
            <a:pPr algn="ctr">
              <a:lnSpc>
                <a:spcPts val="2929"/>
              </a:lnSpc>
            </a:pPr>
            <a:r>
              <a:rPr lang="en-US" sz="2122" spc="208">
                <a:solidFill>
                  <a:srgbClr val="FFFBFB"/>
                </a:solidFill>
                <a:latin typeface="DM Sans"/>
              </a:rPr>
              <a:t>Dynamic prompting is proving to be better than predefined static programming.</a:t>
            </a:r>
          </a:p>
        </p:txBody>
      </p:sp>
      <p:sp>
        <p:nvSpPr>
          <p:cNvPr name="TextBox 37" id="37"/>
          <p:cNvSpPr txBox="true"/>
          <p:nvPr/>
        </p:nvSpPr>
        <p:spPr>
          <a:xfrm rot="0">
            <a:off x="7816839" y="5202270"/>
            <a:ext cx="3542623" cy="1475473"/>
          </a:xfrm>
          <a:prstGeom prst="rect">
            <a:avLst/>
          </a:prstGeom>
        </p:spPr>
        <p:txBody>
          <a:bodyPr anchor="t" rtlCol="false" tIns="0" lIns="0" bIns="0" rIns="0">
            <a:spAutoFit/>
          </a:bodyPr>
          <a:lstStyle/>
          <a:p>
            <a:pPr algn="ctr">
              <a:lnSpc>
                <a:spcPts val="2929"/>
              </a:lnSpc>
            </a:pPr>
            <a:r>
              <a:rPr lang="en-US" sz="2122" spc="208">
                <a:solidFill>
                  <a:srgbClr val="FFFBFB"/>
                </a:solidFill>
                <a:latin typeface="DM Sans"/>
              </a:rPr>
              <a:t>A tradeoff exists between higher-quality data and larger costlier models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CECEC"/>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466032" y="1653642"/>
            <a:ext cx="7417479" cy="7436637"/>
            <a:chOff x="0" y="0"/>
            <a:chExt cx="9889972" cy="9915516"/>
          </a:xfrm>
        </p:grpSpPr>
        <p:grpSp>
          <p:nvGrpSpPr>
            <p:cNvPr name="Group 6" id="6"/>
            <p:cNvGrpSpPr/>
            <p:nvPr/>
          </p:nvGrpSpPr>
          <p:grpSpPr>
            <a:xfrm rot="0">
              <a:off x="0" y="0"/>
              <a:ext cx="9889972" cy="9915516"/>
              <a:chOff x="0" y="0"/>
              <a:chExt cx="17770991" cy="17816889"/>
            </a:xfrm>
          </p:grpSpPr>
          <p:sp>
            <p:nvSpPr>
              <p:cNvPr name="Freeform 7" id="7"/>
              <p:cNvSpPr/>
              <p:nvPr/>
            </p:nvSpPr>
            <p:spPr>
              <a:xfrm flipH="false" flipV="false" rot="0">
                <a:off x="0" y="0"/>
                <a:ext cx="17770991" cy="17816889"/>
              </a:xfrm>
              <a:custGeom>
                <a:avLst/>
                <a:gdLst/>
                <a:ahLst/>
                <a:cxnLst/>
                <a:rect r="r" b="b" t="t" l="l"/>
                <a:pathLst>
                  <a:path h="17816889" w="17770991">
                    <a:moveTo>
                      <a:pt x="17770991" y="8908444"/>
                    </a:moveTo>
                    <a:lnTo>
                      <a:pt x="17770991" y="8908444"/>
                    </a:lnTo>
                    <a:cubicBezTo>
                      <a:pt x="17770991" y="17388391"/>
                      <a:pt x="17342619" y="17816889"/>
                      <a:pt x="16814045" y="17816889"/>
                    </a:cubicBezTo>
                    <a:lnTo>
                      <a:pt x="956945" y="17816889"/>
                    </a:lnTo>
                    <a:cubicBezTo>
                      <a:pt x="428371" y="17816889"/>
                      <a:pt x="0" y="17388391"/>
                      <a:pt x="0" y="8908444"/>
                    </a:cubicBezTo>
                    <a:lnTo>
                      <a:pt x="0" y="8908444"/>
                    </a:lnTo>
                    <a:cubicBezTo>
                      <a:pt x="0" y="428371"/>
                      <a:pt x="428371" y="0"/>
                      <a:pt x="956945" y="0"/>
                    </a:cubicBezTo>
                    <a:lnTo>
                      <a:pt x="16814045" y="0"/>
                    </a:lnTo>
                    <a:cubicBezTo>
                      <a:pt x="17342493" y="0"/>
                      <a:pt x="17770991" y="428371"/>
                      <a:pt x="17770991" y="8908444"/>
                    </a:cubicBezTo>
                    <a:close/>
                  </a:path>
                </a:pathLst>
              </a:custGeom>
              <a:solidFill>
                <a:srgbClr val="000000"/>
              </a:solidFill>
            </p:spPr>
          </p:sp>
        </p:grpSp>
        <p:sp>
          <p:nvSpPr>
            <p:cNvPr name="Freeform 8" id="8"/>
            <p:cNvSpPr/>
            <p:nvPr/>
          </p:nvSpPr>
          <p:spPr>
            <a:xfrm flipH="false" flipV="false" rot="0">
              <a:off x="0" y="0"/>
              <a:ext cx="9889972" cy="1239420"/>
            </a:xfrm>
            <a:custGeom>
              <a:avLst/>
              <a:gdLst/>
              <a:ahLst/>
              <a:cxnLst/>
              <a:rect r="r" b="b" t="t" l="l"/>
              <a:pathLst>
                <a:path h="1239420" w="9889972">
                  <a:moveTo>
                    <a:pt x="0" y="0"/>
                  </a:moveTo>
                  <a:lnTo>
                    <a:pt x="9889972" y="0"/>
                  </a:lnTo>
                  <a:lnTo>
                    <a:pt x="9889972" y="1239420"/>
                  </a:lnTo>
                  <a:lnTo>
                    <a:pt x="0" y="1239420"/>
                  </a:lnTo>
                  <a:lnTo>
                    <a:pt x="0" y="0"/>
                  </a:lnTo>
                  <a:close/>
                </a:path>
              </a:pathLst>
            </a:custGeom>
            <a:blipFill>
              <a:blip r:embed="rId2">
                <a:extLst>
                  <a:ext uri="{96DAC541-7B7A-43D3-8B79-37D633B846F1}">
                    <asvg:svgBlip xmlns:asvg="http://schemas.microsoft.com/office/drawing/2016/SVG/main" r:embed="rId3"/>
                  </a:ext>
                </a:extLst>
              </a:blip>
              <a:stretch>
                <a:fillRect l="-1437" t="0" r="-1437" b="0"/>
              </a:stretch>
            </a:blipFill>
          </p:spPr>
        </p:sp>
        <p:sp>
          <p:nvSpPr>
            <p:cNvPr name="TextBox 9" id="9"/>
            <p:cNvSpPr txBox="true"/>
            <p:nvPr/>
          </p:nvSpPr>
          <p:spPr>
            <a:xfrm rot="0">
              <a:off x="320460" y="197037"/>
              <a:ext cx="4328961" cy="892972"/>
            </a:xfrm>
            <a:prstGeom prst="rect">
              <a:avLst/>
            </a:prstGeom>
          </p:spPr>
          <p:txBody>
            <a:bodyPr anchor="t" rtlCol="false" tIns="0" lIns="0" bIns="0" rIns="0">
              <a:spAutoFit/>
            </a:bodyPr>
            <a:lstStyle/>
            <a:p>
              <a:pPr algn="ctr">
                <a:lnSpc>
                  <a:spcPts val="5163"/>
                </a:lnSpc>
              </a:pPr>
              <a:r>
                <a:rPr lang="en-US" sz="4694" spc="-234">
                  <a:solidFill>
                    <a:srgbClr val="000000"/>
                  </a:solidFill>
                  <a:latin typeface="TT Norms"/>
                </a:rPr>
                <a:t>Future Work</a:t>
              </a:r>
            </a:p>
          </p:txBody>
        </p:sp>
        <p:sp>
          <p:nvSpPr>
            <p:cNvPr name="TextBox 10" id="10"/>
            <p:cNvSpPr txBox="true"/>
            <p:nvPr/>
          </p:nvSpPr>
          <p:spPr>
            <a:xfrm rot="0">
              <a:off x="421464" y="1563691"/>
              <a:ext cx="9047044" cy="7582345"/>
            </a:xfrm>
            <a:prstGeom prst="rect">
              <a:avLst/>
            </a:prstGeom>
          </p:spPr>
          <p:txBody>
            <a:bodyPr anchor="t" rtlCol="false" tIns="0" lIns="0" bIns="0" rIns="0">
              <a:spAutoFit/>
            </a:bodyPr>
            <a:lstStyle/>
            <a:p>
              <a:pPr>
                <a:lnSpc>
                  <a:spcPts val="5049"/>
                </a:lnSpc>
              </a:pPr>
              <a:r>
                <a:rPr lang="en-US" sz="3366" spc="-16">
                  <a:solidFill>
                    <a:srgbClr val="FFFFFF"/>
                  </a:solidFill>
                  <a:latin typeface="TT Fors"/>
                </a:rPr>
                <a:t>1. Test Dynamic Prompting on GPT-4 OpenAI API.</a:t>
              </a:r>
            </a:p>
            <a:p>
              <a:pPr>
                <a:lnSpc>
                  <a:spcPts val="5049"/>
                </a:lnSpc>
              </a:pPr>
              <a:r>
                <a:rPr lang="en-US" sz="3366" spc="-16">
                  <a:solidFill>
                    <a:srgbClr val="FFFFFF"/>
                  </a:solidFill>
                  <a:latin typeface="TT Fors"/>
                </a:rPr>
                <a:t>2. Fine-Tuning on GPT3, GPT 4 and other larger versions of models.</a:t>
              </a:r>
            </a:p>
            <a:p>
              <a:pPr>
                <a:lnSpc>
                  <a:spcPts val="5049"/>
                </a:lnSpc>
              </a:pPr>
              <a:r>
                <a:rPr lang="en-US" sz="3366" spc="-16">
                  <a:solidFill>
                    <a:srgbClr val="FFFFFF"/>
                  </a:solidFill>
                  <a:latin typeface="TT Fors"/>
                </a:rPr>
                <a:t>3. Coming up with better metrics for Generative QnA tasks.</a:t>
              </a:r>
            </a:p>
            <a:p>
              <a:pPr>
                <a:lnSpc>
                  <a:spcPts val="5049"/>
                </a:lnSpc>
              </a:pPr>
              <a:r>
                <a:rPr lang="en-US" sz="3366" spc="-16">
                  <a:solidFill>
                    <a:srgbClr val="FFFFFF"/>
                  </a:solidFill>
                  <a:latin typeface="TT Fors"/>
                </a:rPr>
                <a:t>4. Enhance the dataset through summarization to reduce the length of the answers.</a:t>
              </a:r>
            </a:p>
          </p:txBody>
        </p:sp>
        <p:sp>
          <p:nvSpPr>
            <p:cNvPr name="AutoShape 11" id="11"/>
            <p:cNvSpPr/>
            <p:nvPr/>
          </p:nvSpPr>
          <p:spPr>
            <a:xfrm flipV="true">
              <a:off x="421549" y="3324931"/>
              <a:ext cx="9012770" cy="14986"/>
            </a:xfrm>
            <a:prstGeom prst="line">
              <a:avLst/>
            </a:prstGeom>
            <a:ln cap="flat" w="11412">
              <a:solidFill>
                <a:srgbClr val="FFFFFF"/>
              </a:solidFill>
              <a:prstDash val="solid"/>
              <a:headEnd type="none" len="sm" w="sm"/>
              <a:tailEnd type="none" len="sm" w="sm"/>
            </a:ln>
          </p:spPr>
        </p:sp>
        <p:sp>
          <p:nvSpPr>
            <p:cNvPr name="AutoShape 12" id="12"/>
            <p:cNvSpPr/>
            <p:nvPr/>
          </p:nvSpPr>
          <p:spPr>
            <a:xfrm flipV="true">
              <a:off x="455729" y="4944857"/>
              <a:ext cx="9012770" cy="14986"/>
            </a:xfrm>
            <a:prstGeom prst="line">
              <a:avLst/>
            </a:prstGeom>
            <a:ln cap="flat" w="11412">
              <a:solidFill>
                <a:srgbClr val="FFFFFF"/>
              </a:solidFill>
              <a:prstDash val="solid"/>
              <a:headEnd type="none" len="sm" w="sm"/>
              <a:tailEnd type="none" len="sm" w="sm"/>
            </a:ln>
          </p:spPr>
        </p:sp>
        <p:sp>
          <p:nvSpPr>
            <p:cNvPr name="AutoShape 13" id="13"/>
            <p:cNvSpPr/>
            <p:nvPr/>
          </p:nvSpPr>
          <p:spPr>
            <a:xfrm flipV="true">
              <a:off x="455729" y="6690580"/>
              <a:ext cx="9012770" cy="14986"/>
            </a:xfrm>
            <a:prstGeom prst="line">
              <a:avLst/>
            </a:prstGeom>
            <a:ln cap="flat" w="11412">
              <a:solidFill>
                <a:srgbClr val="F6F6F6"/>
              </a:solidFill>
              <a:prstDash val="solid"/>
              <a:headEnd type="none" len="sm" w="sm"/>
              <a:tailEnd type="none" len="sm" w="sm"/>
            </a:ln>
          </p:spPr>
        </p:sp>
        <p:sp>
          <p:nvSpPr>
            <p:cNvPr name="AutoShape 14" id="14"/>
            <p:cNvSpPr/>
            <p:nvPr/>
          </p:nvSpPr>
          <p:spPr>
            <a:xfrm flipV="true">
              <a:off x="421549" y="8202406"/>
              <a:ext cx="9012770" cy="14986"/>
            </a:xfrm>
            <a:prstGeom prst="line">
              <a:avLst/>
            </a:prstGeom>
            <a:ln cap="flat" w="11412">
              <a:solidFill>
                <a:srgbClr val="000000"/>
              </a:solidFill>
              <a:prstDash val="solid"/>
              <a:headEnd type="none" len="sm" w="sm"/>
              <a:tailEnd type="none" len="sm" w="sm"/>
            </a:ln>
          </p:spPr>
        </p:sp>
      </p:grpSp>
      <p:grpSp>
        <p:nvGrpSpPr>
          <p:cNvPr name="Group 15" id="15"/>
          <p:cNvGrpSpPr/>
          <p:nvPr/>
        </p:nvGrpSpPr>
        <p:grpSpPr>
          <a:xfrm rot="0">
            <a:off x="1503688" y="1643647"/>
            <a:ext cx="7461267" cy="7446632"/>
            <a:chOff x="0" y="0"/>
            <a:chExt cx="9948356" cy="9928842"/>
          </a:xfrm>
        </p:grpSpPr>
        <p:grpSp>
          <p:nvGrpSpPr>
            <p:cNvPr name="Group 16" id="16"/>
            <p:cNvGrpSpPr/>
            <p:nvPr/>
          </p:nvGrpSpPr>
          <p:grpSpPr>
            <a:xfrm rot="0">
              <a:off x="0" y="0"/>
              <a:ext cx="9948356" cy="9928842"/>
              <a:chOff x="0" y="0"/>
              <a:chExt cx="17770991" cy="17736133"/>
            </a:xfrm>
          </p:grpSpPr>
          <p:sp>
            <p:nvSpPr>
              <p:cNvPr name="Freeform 17" id="17"/>
              <p:cNvSpPr/>
              <p:nvPr/>
            </p:nvSpPr>
            <p:spPr>
              <a:xfrm flipH="false" flipV="false" rot="0">
                <a:off x="0" y="0"/>
                <a:ext cx="17770991" cy="17736133"/>
              </a:xfrm>
              <a:custGeom>
                <a:avLst/>
                <a:gdLst/>
                <a:ahLst/>
                <a:cxnLst/>
                <a:rect r="r" b="b" t="t" l="l"/>
                <a:pathLst>
                  <a:path h="17736133" w="17770991">
                    <a:moveTo>
                      <a:pt x="17770991" y="8868066"/>
                    </a:moveTo>
                    <a:lnTo>
                      <a:pt x="17770991" y="8868066"/>
                    </a:lnTo>
                    <a:cubicBezTo>
                      <a:pt x="17770991" y="17307635"/>
                      <a:pt x="17342619" y="17736133"/>
                      <a:pt x="16814045" y="17736133"/>
                    </a:cubicBezTo>
                    <a:lnTo>
                      <a:pt x="956945" y="17736133"/>
                    </a:lnTo>
                    <a:cubicBezTo>
                      <a:pt x="428371" y="17736133"/>
                      <a:pt x="0" y="17307635"/>
                      <a:pt x="0" y="8868066"/>
                    </a:cubicBezTo>
                    <a:lnTo>
                      <a:pt x="0" y="8868066"/>
                    </a:lnTo>
                    <a:cubicBezTo>
                      <a:pt x="0" y="428371"/>
                      <a:pt x="428371" y="0"/>
                      <a:pt x="956945" y="0"/>
                    </a:cubicBezTo>
                    <a:lnTo>
                      <a:pt x="16814045" y="0"/>
                    </a:lnTo>
                    <a:cubicBezTo>
                      <a:pt x="17342493" y="0"/>
                      <a:pt x="17770991" y="428371"/>
                      <a:pt x="17770991" y="8868066"/>
                    </a:cubicBezTo>
                    <a:close/>
                  </a:path>
                </a:pathLst>
              </a:custGeom>
              <a:solidFill>
                <a:srgbClr val="000000"/>
              </a:solidFill>
            </p:spPr>
          </p:sp>
        </p:grpSp>
        <p:sp>
          <p:nvSpPr>
            <p:cNvPr name="Freeform 18" id="18"/>
            <p:cNvSpPr/>
            <p:nvPr/>
          </p:nvSpPr>
          <p:spPr>
            <a:xfrm flipH="false" flipV="false" rot="0">
              <a:off x="0" y="0"/>
              <a:ext cx="9948356" cy="1246737"/>
            </a:xfrm>
            <a:custGeom>
              <a:avLst/>
              <a:gdLst/>
              <a:ahLst/>
              <a:cxnLst/>
              <a:rect r="r" b="b" t="t" l="l"/>
              <a:pathLst>
                <a:path h="1246737" w="9948356">
                  <a:moveTo>
                    <a:pt x="0" y="0"/>
                  </a:moveTo>
                  <a:lnTo>
                    <a:pt x="9948356" y="0"/>
                  </a:lnTo>
                  <a:lnTo>
                    <a:pt x="9948356" y="1246737"/>
                  </a:lnTo>
                  <a:lnTo>
                    <a:pt x="0" y="1246737"/>
                  </a:lnTo>
                  <a:lnTo>
                    <a:pt x="0" y="0"/>
                  </a:lnTo>
                  <a:close/>
                </a:path>
              </a:pathLst>
            </a:custGeom>
            <a:blipFill>
              <a:blip r:embed="rId2">
                <a:extLst>
                  <a:ext uri="{96DAC541-7B7A-43D3-8B79-37D633B846F1}">
                    <asvg:svgBlip xmlns:asvg="http://schemas.microsoft.com/office/drawing/2016/SVG/main" r:embed="rId3"/>
                  </a:ext>
                </a:extLst>
              </a:blip>
              <a:stretch>
                <a:fillRect l="-1437" t="0" r="-1437" b="0"/>
              </a:stretch>
            </a:blipFill>
          </p:spPr>
        </p:sp>
        <p:sp>
          <p:nvSpPr>
            <p:cNvPr name="TextBox 19" id="19"/>
            <p:cNvSpPr txBox="true"/>
            <p:nvPr/>
          </p:nvSpPr>
          <p:spPr>
            <a:xfrm rot="0">
              <a:off x="322352" y="192866"/>
              <a:ext cx="4354517" cy="908631"/>
            </a:xfrm>
            <a:prstGeom prst="rect">
              <a:avLst/>
            </a:prstGeom>
          </p:spPr>
          <p:txBody>
            <a:bodyPr anchor="t" rtlCol="false" tIns="0" lIns="0" bIns="0" rIns="0">
              <a:spAutoFit/>
            </a:bodyPr>
            <a:lstStyle/>
            <a:p>
              <a:pPr algn="ctr">
                <a:lnSpc>
                  <a:spcPts val="5193"/>
                </a:lnSpc>
              </a:pPr>
              <a:r>
                <a:rPr lang="en-US" sz="4721" spc="-236">
                  <a:solidFill>
                    <a:srgbClr val="000000"/>
                  </a:solidFill>
                  <a:latin typeface="TT Norms"/>
                </a:rPr>
                <a:t>Limitations</a:t>
              </a:r>
            </a:p>
          </p:txBody>
        </p:sp>
        <p:sp>
          <p:nvSpPr>
            <p:cNvPr name="TextBox 20" id="20"/>
            <p:cNvSpPr txBox="true"/>
            <p:nvPr/>
          </p:nvSpPr>
          <p:spPr>
            <a:xfrm rot="0">
              <a:off x="423952" y="1573484"/>
              <a:ext cx="9100452" cy="7581335"/>
            </a:xfrm>
            <a:prstGeom prst="rect">
              <a:avLst/>
            </a:prstGeom>
          </p:spPr>
          <p:txBody>
            <a:bodyPr anchor="t" rtlCol="false" tIns="0" lIns="0" bIns="0" rIns="0">
              <a:spAutoFit/>
            </a:bodyPr>
            <a:lstStyle/>
            <a:p>
              <a:pPr>
                <a:lnSpc>
                  <a:spcPts val="5079"/>
                </a:lnSpc>
              </a:pPr>
              <a:r>
                <a:rPr lang="en-US" sz="3386" spc="-16">
                  <a:solidFill>
                    <a:srgbClr val="FFFFFF"/>
                  </a:solidFill>
                  <a:latin typeface="TT Fors"/>
                </a:rPr>
                <a:t>1. Hallucination is very much prevalent in the answers </a:t>
              </a:r>
            </a:p>
            <a:p>
              <a:pPr>
                <a:lnSpc>
                  <a:spcPts val="5079"/>
                </a:lnSpc>
              </a:pPr>
              <a:r>
                <a:rPr lang="en-US" sz="3386" spc="-16">
                  <a:solidFill>
                    <a:srgbClr val="FFFFFF"/>
                  </a:solidFill>
                  <a:latin typeface="TT Fors"/>
                </a:rPr>
                <a:t>2. Limited datasets with too wordy answers </a:t>
              </a:r>
            </a:p>
            <a:p>
              <a:pPr>
                <a:lnSpc>
                  <a:spcPts val="5079"/>
                </a:lnSpc>
              </a:pPr>
              <a:r>
                <a:rPr lang="en-US" sz="3386" spc="-16">
                  <a:solidFill>
                    <a:srgbClr val="FFFFFF"/>
                  </a:solidFill>
                  <a:latin typeface="TT Fors"/>
                </a:rPr>
                <a:t>3. Access to validation from human Experts was hard.</a:t>
              </a:r>
            </a:p>
            <a:p>
              <a:pPr>
                <a:lnSpc>
                  <a:spcPts val="5079"/>
                </a:lnSpc>
              </a:pPr>
              <a:r>
                <a:rPr lang="en-US" sz="3386" spc="-16">
                  <a:solidFill>
                    <a:srgbClr val="FFFFFF"/>
                  </a:solidFill>
                  <a:latin typeface="TT Fors"/>
                </a:rPr>
                <a:t>4. Limited access to compute prevented the fine-tuning of the largest models (e.g. GPT4)</a:t>
              </a:r>
            </a:p>
          </p:txBody>
        </p:sp>
        <p:sp>
          <p:nvSpPr>
            <p:cNvPr name="AutoShape 21" id="21"/>
            <p:cNvSpPr/>
            <p:nvPr/>
          </p:nvSpPr>
          <p:spPr>
            <a:xfrm flipV="true">
              <a:off x="424037" y="3344559"/>
              <a:ext cx="9065975" cy="15075"/>
            </a:xfrm>
            <a:prstGeom prst="line">
              <a:avLst/>
            </a:prstGeom>
            <a:ln cap="flat" w="11479">
              <a:solidFill>
                <a:srgbClr val="FFFFFF"/>
              </a:solidFill>
              <a:prstDash val="solid"/>
              <a:headEnd type="none" len="sm" w="sm"/>
              <a:tailEnd type="none" len="sm" w="sm"/>
            </a:ln>
          </p:spPr>
        </p:sp>
        <p:sp>
          <p:nvSpPr>
            <p:cNvPr name="AutoShape 22" id="22"/>
            <p:cNvSpPr/>
            <p:nvPr/>
          </p:nvSpPr>
          <p:spPr>
            <a:xfrm flipV="true">
              <a:off x="458419" y="4974048"/>
              <a:ext cx="9065975" cy="15075"/>
            </a:xfrm>
            <a:prstGeom prst="line">
              <a:avLst/>
            </a:prstGeom>
            <a:ln cap="flat" w="11479">
              <a:solidFill>
                <a:srgbClr val="000000"/>
              </a:solidFill>
              <a:prstDash val="solid"/>
              <a:headEnd type="none" len="sm" w="sm"/>
              <a:tailEnd type="none" len="sm" w="sm"/>
            </a:ln>
          </p:spPr>
        </p:sp>
        <p:sp>
          <p:nvSpPr>
            <p:cNvPr name="AutoShape 23" id="23"/>
            <p:cNvSpPr/>
            <p:nvPr/>
          </p:nvSpPr>
          <p:spPr>
            <a:xfrm flipV="true">
              <a:off x="424037" y="8250828"/>
              <a:ext cx="9065975" cy="15075"/>
            </a:xfrm>
            <a:prstGeom prst="line">
              <a:avLst/>
            </a:prstGeom>
            <a:ln cap="flat" w="11479">
              <a:solidFill>
                <a:srgbClr val="000000"/>
              </a:solidFill>
              <a:prstDash val="solid"/>
              <a:headEnd type="none" len="sm" w="sm"/>
              <a:tailEnd type="none" len="sm" w="sm"/>
            </a:ln>
          </p:spPr>
        </p:sp>
      </p:grpSp>
      <p:grpSp>
        <p:nvGrpSpPr>
          <p:cNvPr name="Group 24" id="24"/>
          <p:cNvGrpSpPr/>
          <p:nvPr/>
        </p:nvGrpSpPr>
        <p:grpSpPr>
          <a:xfrm rot="0">
            <a:off x="-72019" y="-1196621"/>
            <a:ext cx="2094695" cy="2377721"/>
            <a:chOff x="0" y="0"/>
            <a:chExt cx="551689" cy="626231"/>
          </a:xfrm>
        </p:grpSpPr>
        <p:sp>
          <p:nvSpPr>
            <p:cNvPr name="Freeform 25" id="2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26" id="2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AutoShape 27" id="27"/>
          <p:cNvSpPr/>
          <p:nvPr/>
        </p:nvSpPr>
        <p:spPr>
          <a:xfrm>
            <a:off x="1777603" y="6688124"/>
            <a:ext cx="6818187" cy="0"/>
          </a:xfrm>
          <a:prstGeom prst="line">
            <a:avLst/>
          </a:prstGeom>
          <a:ln cap="flat" w="9525">
            <a:solidFill>
              <a:srgbClr val="FDFBFB"/>
            </a:solidFill>
            <a:prstDash val="solid"/>
            <a:headEnd type="none" len="sm" w="sm"/>
            <a:tailEnd type="none" len="sm" w="sm"/>
          </a:ln>
        </p:spPr>
      </p:sp>
      <p:sp>
        <p:nvSpPr>
          <p:cNvPr name="AutoShape 28" id="28"/>
          <p:cNvSpPr/>
          <p:nvPr/>
        </p:nvSpPr>
        <p:spPr>
          <a:xfrm>
            <a:off x="1825228" y="5381720"/>
            <a:ext cx="6818187" cy="0"/>
          </a:xfrm>
          <a:prstGeom prst="line">
            <a:avLst/>
          </a:prstGeom>
          <a:ln cap="flat" w="9525">
            <a:solidFill>
              <a:srgbClr val="FDFBFB"/>
            </a:solidFill>
            <a:prstDash val="solid"/>
            <a:headEnd type="none" len="sm" w="sm"/>
            <a:tailEnd type="none" len="sm" w="sm"/>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0">
            <a:off x="1041253" y="3322861"/>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8412" y="6892012"/>
            <a:ext cx="17407712" cy="1317"/>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804485" y="6642788"/>
            <a:ext cx="501082" cy="50108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21499" y="8171392"/>
            <a:ext cx="3204526" cy="126322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The work lays down a good benchmark for future work on Generative Medical QnA</a:t>
            </a:r>
          </a:p>
        </p:txBody>
      </p:sp>
      <p:sp>
        <p:nvSpPr>
          <p:cNvPr name="TextBox 9" id="9"/>
          <p:cNvSpPr txBox="true"/>
          <p:nvPr/>
        </p:nvSpPr>
        <p:spPr>
          <a:xfrm rot="0">
            <a:off x="1041253" y="3741411"/>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0" id="10"/>
          <p:cNvSpPr txBox="true"/>
          <p:nvPr/>
        </p:nvSpPr>
        <p:spPr>
          <a:xfrm rot="0">
            <a:off x="321499" y="7215307"/>
            <a:ext cx="3467055" cy="865597"/>
          </a:xfrm>
          <a:prstGeom prst="rect">
            <a:avLst/>
          </a:prstGeom>
        </p:spPr>
        <p:txBody>
          <a:bodyPr anchor="t" rtlCol="false" tIns="0" lIns="0" bIns="0" rIns="0">
            <a:spAutoFit/>
          </a:bodyPr>
          <a:lstStyle/>
          <a:p>
            <a:pPr algn="ctr">
              <a:lnSpc>
                <a:spcPts val="3521"/>
              </a:lnSpc>
            </a:pPr>
            <a:r>
              <a:rPr lang="en-US" sz="2551" spc="250">
                <a:solidFill>
                  <a:srgbClr val="231F20"/>
                </a:solidFill>
                <a:latin typeface="DM Sans Bold"/>
              </a:rPr>
              <a:t>STATE OF GENERATIVE QNA</a:t>
            </a:r>
          </a:p>
        </p:txBody>
      </p:sp>
      <p:sp>
        <p:nvSpPr>
          <p:cNvPr name="Freeform 11" id="11"/>
          <p:cNvSpPr/>
          <p:nvPr/>
        </p:nvSpPr>
        <p:spPr>
          <a:xfrm flipH="false" flipV="false" rot="0">
            <a:off x="4529553" y="3322861"/>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5292785" y="6642788"/>
            <a:ext cx="501082" cy="501082"/>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4529553" y="3741411"/>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Freeform 16" id="16"/>
          <p:cNvSpPr/>
          <p:nvPr/>
        </p:nvSpPr>
        <p:spPr>
          <a:xfrm flipH="false" flipV="false" rot="0">
            <a:off x="8020110" y="3322861"/>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8783342" y="6642788"/>
            <a:ext cx="501082" cy="501082"/>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19" id="1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8020110" y="3741411"/>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21" id="21"/>
          <p:cNvSpPr/>
          <p:nvPr/>
        </p:nvSpPr>
        <p:spPr>
          <a:xfrm flipH="false" flipV="false" rot="0">
            <a:off x="11510667" y="3322861"/>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0">
            <a:off x="12273899" y="6642788"/>
            <a:ext cx="501082" cy="501082"/>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5" id="25"/>
          <p:cNvSpPr txBox="true"/>
          <p:nvPr/>
        </p:nvSpPr>
        <p:spPr>
          <a:xfrm rot="0">
            <a:off x="11510667" y="3741411"/>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26" id="26"/>
          <p:cNvSpPr txBox="true"/>
          <p:nvPr/>
        </p:nvSpPr>
        <p:spPr>
          <a:xfrm rot="0">
            <a:off x="10952279" y="7092256"/>
            <a:ext cx="3144321" cy="875971"/>
          </a:xfrm>
          <a:prstGeom prst="rect">
            <a:avLst/>
          </a:prstGeom>
        </p:spPr>
        <p:txBody>
          <a:bodyPr anchor="t" rtlCol="false" tIns="0" lIns="0" bIns="0" rIns="0">
            <a:spAutoFit/>
          </a:bodyPr>
          <a:lstStyle/>
          <a:p>
            <a:pPr algn="ctr" marL="0" indent="0" lvl="1">
              <a:lnSpc>
                <a:spcPts val="3521"/>
              </a:lnSpc>
              <a:spcBef>
                <a:spcPct val="0"/>
              </a:spcBef>
            </a:pPr>
            <a:r>
              <a:rPr lang="en-US" sz="2551" spc="250" u="none">
                <a:solidFill>
                  <a:srgbClr val="231F20"/>
                </a:solidFill>
                <a:latin typeface="DM Sans Bold"/>
              </a:rPr>
              <a:t>DATA AUGMENTATION</a:t>
            </a:r>
          </a:p>
        </p:txBody>
      </p:sp>
      <p:sp>
        <p:nvSpPr>
          <p:cNvPr name="TextBox 27" id="27"/>
          <p:cNvSpPr txBox="true"/>
          <p:nvPr/>
        </p:nvSpPr>
        <p:spPr>
          <a:xfrm rot="0">
            <a:off x="7431761" y="8052329"/>
            <a:ext cx="3204526" cy="158242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The work exposes the sensitivity of prompt engineering as a technique for generative QnA </a:t>
            </a:r>
          </a:p>
        </p:txBody>
      </p:sp>
      <p:sp>
        <p:nvSpPr>
          <p:cNvPr name="TextBox 28" id="28"/>
          <p:cNvSpPr txBox="true"/>
          <p:nvPr/>
        </p:nvSpPr>
        <p:spPr>
          <a:xfrm rot="0">
            <a:off x="7642327" y="7334234"/>
            <a:ext cx="2709833" cy="427447"/>
          </a:xfrm>
          <a:prstGeom prst="rect">
            <a:avLst/>
          </a:prstGeom>
        </p:spPr>
        <p:txBody>
          <a:bodyPr anchor="t" rtlCol="false" tIns="0" lIns="0" bIns="0" rIns="0">
            <a:spAutoFit/>
          </a:bodyPr>
          <a:lstStyle/>
          <a:p>
            <a:pPr algn="ctr">
              <a:lnSpc>
                <a:spcPts val="3521"/>
              </a:lnSpc>
            </a:pPr>
            <a:r>
              <a:rPr lang="en-US" sz="2551" spc="250">
                <a:solidFill>
                  <a:srgbClr val="231F20"/>
                </a:solidFill>
                <a:latin typeface="DM Sans Bold"/>
              </a:rPr>
              <a:t>PROMPTING</a:t>
            </a:r>
          </a:p>
        </p:txBody>
      </p:sp>
      <p:sp>
        <p:nvSpPr>
          <p:cNvPr name="TextBox 29" id="29"/>
          <p:cNvSpPr txBox="true"/>
          <p:nvPr/>
        </p:nvSpPr>
        <p:spPr>
          <a:xfrm rot="0">
            <a:off x="10922177" y="8052329"/>
            <a:ext cx="3204526" cy="126322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The works shows that data augmentation can improve model performance. </a:t>
            </a:r>
          </a:p>
        </p:txBody>
      </p:sp>
      <p:sp>
        <p:nvSpPr>
          <p:cNvPr name="Freeform 30" id="30"/>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2335030" y="1082220"/>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CONCLUSION</a:t>
            </a:r>
          </a:p>
        </p:txBody>
      </p:sp>
      <p:sp>
        <p:nvSpPr>
          <p:cNvPr name="Freeform 32" id="32"/>
          <p:cNvSpPr/>
          <p:nvPr/>
        </p:nvSpPr>
        <p:spPr>
          <a:xfrm flipH="false" flipV="false" rot="0">
            <a:off x="15286693" y="3223271"/>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3" id="33"/>
          <p:cNvGrpSpPr/>
          <p:nvPr/>
        </p:nvGrpSpPr>
        <p:grpSpPr>
          <a:xfrm rot="0">
            <a:off x="16049924" y="6543198"/>
            <a:ext cx="501082" cy="501082"/>
            <a:chOff x="0" y="0"/>
            <a:chExt cx="812800" cy="812800"/>
          </a:xfrm>
        </p:grpSpPr>
        <p:sp>
          <p:nvSpPr>
            <p:cNvPr name="Freeform 34" id="3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35" id="3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6" id="36"/>
          <p:cNvSpPr txBox="true"/>
          <p:nvPr/>
        </p:nvSpPr>
        <p:spPr>
          <a:xfrm rot="0">
            <a:off x="15286693" y="3750486"/>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05</a:t>
            </a:r>
          </a:p>
        </p:txBody>
      </p:sp>
      <p:sp>
        <p:nvSpPr>
          <p:cNvPr name="TextBox 37" id="37"/>
          <p:cNvSpPr txBox="true"/>
          <p:nvPr/>
        </p:nvSpPr>
        <p:spPr>
          <a:xfrm rot="0">
            <a:off x="14945549" y="7266422"/>
            <a:ext cx="2709833" cy="410683"/>
          </a:xfrm>
          <a:prstGeom prst="rect">
            <a:avLst/>
          </a:prstGeom>
        </p:spPr>
        <p:txBody>
          <a:bodyPr anchor="t" rtlCol="false" tIns="0" lIns="0" bIns="0" rIns="0">
            <a:spAutoFit/>
          </a:bodyPr>
          <a:lstStyle/>
          <a:p>
            <a:pPr algn="ctr">
              <a:lnSpc>
                <a:spcPts val="3383"/>
              </a:lnSpc>
            </a:pPr>
            <a:r>
              <a:rPr lang="en-US" sz="2451" spc="240">
                <a:solidFill>
                  <a:srgbClr val="231F20"/>
                </a:solidFill>
                <a:latin typeface="DM Sans Bold"/>
              </a:rPr>
              <a:t>NEW METRICS</a:t>
            </a:r>
          </a:p>
        </p:txBody>
      </p:sp>
      <p:sp>
        <p:nvSpPr>
          <p:cNvPr name="TextBox 38" id="38"/>
          <p:cNvSpPr txBox="true"/>
          <p:nvPr/>
        </p:nvSpPr>
        <p:spPr>
          <a:xfrm rot="0">
            <a:off x="14698202" y="7905705"/>
            <a:ext cx="3204526" cy="624817"/>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Raises the need for new metrics </a:t>
            </a:r>
          </a:p>
        </p:txBody>
      </p:sp>
      <p:sp>
        <p:nvSpPr>
          <p:cNvPr name="TextBox 39" id="39"/>
          <p:cNvSpPr txBox="true"/>
          <p:nvPr/>
        </p:nvSpPr>
        <p:spPr>
          <a:xfrm rot="0">
            <a:off x="3941063" y="7939652"/>
            <a:ext cx="3204526" cy="158242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The work experiments with a total of 20 different techniques on 2 datasets to find the most accurate method </a:t>
            </a:r>
          </a:p>
        </p:txBody>
      </p:sp>
      <p:sp>
        <p:nvSpPr>
          <p:cNvPr name="TextBox 40" id="40"/>
          <p:cNvSpPr txBox="true"/>
          <p:nvPr/>
        </p:nvSpPr>
        <p:spPr>
          <a:xfrm rot="0">
            <a:off x="4188691" y="7350998"/>
            <a:ext cx="2709833" cy="410683"/>
          </a:xfrm>
          <a:prstGeom prst="rect">
            <a:avLst/>
          </a:prstGeom>
        </p:spPr>
        <p:txBody>
          <a:bodyPr anchor="t" rtlCol="false" tIns="0" lIns="0" bIns="0" rIns="0">
            <a:spAutoFit/>
          </a:bodyPr>
          <a:lstStyle/>
          <a:p>
            <a:pPr algn="ctr">
              <a:lnSpc>
                <a:spcPts val="3383"/>
              </a:lnSpc>
            </a:pPr>
            <a:r>
              <a:rPr lang="en-US" sz="2451" spc="240">
                <a:solidFill>
                  <a:srgbClr val="231F20"/>
                </a:solidFill>
                <a:latin typeface="DM Sans Bold"/>
              </a:rPr>
              <a:t>COMPARISONS</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2961382" y="1627485"/>
            <a:ext cx="12365236" cy="2610278"/>
          </a:xfrm>
          <a:prstGeom prst="rect">
            <a:avLst/>
          </a:prstGeom>
        </p:spPr>
        <p:txBody>
          <a:bodyPr anchor="t" rtlCol="false" tIns="0" lIns="0" bIns="0" rIns="0">
            <a:spAutoFit/>
          </a:bodyPr>
          <a:lstStyle/>
          <a:p>
            <a:pPr algn="ctr">
              <a:lnSpc>
                <a:spcPts val="21249"/>
              </a:lnSpc>
              <a:spcBef>
                <a:spcPct val="0"/>
              </a:spcBef>
            </a:pPr>
            <a:r>
              <a:rPr lang="en-US" sz="15397" spc="1508">
                <a:solidFill>
                  <a:srgbClr val="000000"/>
                </a:solidFill>
                <a:latin typeface="DM Sans"/>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257863">
            <a:off x="-2981770" y="9430742"/>
            <a:ext cx="21273218" cy="9128145"/>
          </a:xfrm>
          <a:custGeom>
            <a:avLst/>
            <a:gdLst/>
            <a:ahLst/>
            <a:cxnLst/>
            <a:rect r="r" b="b" t="t" l="l"/>
            <a:pathLst>
              <a:path h="9128145" w="21273218">
                <a:moveTo>
                  <a:pt x="0" y="0"/>
                </a:moveTo>
                <a:lnTo>
                  <a:pt x="21273218" y="0"/>
                </a:lnTo>
                <a:lnTo>
                  <a:pt x="21273218"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85872" y="8427897"/>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9415959" y="4340424"/>
            <a:ext cx="4113179" cy="4087473"/>
            <a:chOff x="0" y="0"/>
            <a:chExt cx="1279723" cy="1271725"/>
          </a:xfrm>
        </p:grpSpPr>
        <p:sp>
          <p:nvSpPr>
            <p:cNvPr name="Freeform 6" id="6"/>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4944581" y="8427897"/>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4952002" y="4340424"/>
            <a:ext cx="4113179" cy="4087473"/>
            <a:chOff x="0" y="0"/>
            <a:chExt cx="1279723" cy="1271725"/>
          </a:xfrm>
        </p:grpSpPr>
        <p:sp>
          <p:nvSpPr>
            <p:cNvPr name="Freeform 10" id="1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391258" y="8427897"/>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391258" y="4340424"/>
            <a:ext cx="4113179" cy="4087473"/>
            <a:chOff x="0" y="0"/>
            <a:chExt cx="1279723" cy="1271725"/>
          </a:xfrm>
        </p:grpSpPr>
        <p:sp>
          <p:nvSpPr>
            <p:cNvPr name="Freeform 14" id="1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1423263" y="3315840"/>
            <a:ext cx="2049168" cy="2049168"/>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5976586" y="3315840"/>
            <a:ext cx="2049168" cy="2049168"/>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0449316" y="3315840"/>
            <a:ext cx="2049168" cy="2049168"/>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1834575" y="3679277"/>
            <a:ext cx="1211702" cy="1322294"/>
          </a:xfrm>
          <a:custGeom>
            <a:avLst/>
            <a:gdLst/>
            <a:ahLst/>
            <a:cxnLst/>
            <a:rect r="r" b="b" t="t" l="l"/>
            <a:pathLst>
              <a:path h="1322294" w="1211702">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6420627" y="3679277"/>
            <a:ext cx="1160684" cy="1393835"/>
          </a:xfrm>
          <a:custGeom>
            <a:avLst/>
            <a:gdLst/>
            <a:ahLst/>
            <a:cxnLst/>
            <a:rect r="r" b="b" t="t" l="l"/>
            <a:pathLst>
              <a:path h="1393835" w="1160684">
                <a:moveTo>
                  <a:pt x="0" y="0"/>
                </a:moveTo>
                <a:lnTo>
                  <a:pt x="1160684" y="0"/>
                </a:lnTo>
                <a:lnTo>
                  <a:pt x="1160684" y="1393835"/>
                </a:lnTo>
                <a:lnTo>
                  <a:pt x="0" y="1393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0788592" y="3648500"/>
            <a:ext cx="1353071" cy="1353071"/>
          </a:xfrm>
          <a:custGeom>
            <a:avLst/>
            <a:gdLst/>
            <a:ahLst/>
            <a:cxnLst/>
            <a:rect r="r" b="b" t="t" l="l"/>
            <a:pathLst>
              <a:path h="1353071" w="1353071">
                <a:moveTo>
                  <a:pt x="0" y="0"/>
                </a:moveTo>
                <a:lnTo>
                  <a:pt x="1353071" y="0"/>
                </a:lnTo>
                <a:lnTo>
                  <a:pt x="1353071" y="1353071"/>
                </a:lnTo>
                <a:lnTo>
                  <a:pt x="0" y="1353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3826603" y="841706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29" id="29"/>
          <p:cNvGrpSpPr/>
          <p:nvPr/>
        </p:nvGrpSpPr>
        <p:grpSpPr>
          <a:xfrm rot="0">
            <a:off x="13826603" y="4329592"/>
            <a:ext cx="4113179" cy="4087473"/>
            <a:chOff x="0" y="0"/>
            <a:chExt cx="1279723" cy="1271725"/>
          </a:xfrm>
        </p:grpSpPr>
        <p:sp>
          <p:nvSpPr>
            <p:cNvPr name="Freeform 30" id="3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32" id="32"/>
          <p:cNvGrpSpPr/>
          <p:nvPr/>
        </p:nvGrpSpPr>
        <p:grpSpPr>
          <a:xfrm rot="0">
            <a:off x="15031410" y="3305008"/>
            <a:ext cx="2049168" cy="2049168"/>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35" id="35"/>
          <p:cNvSpPr/>
          <p:nvPr/>
        </p:nvSpPr>
        <p:spPr>
          <a:xfrm flipH="false" flipV="false" rot="0">
            <a:off x="15253164" y="3679277"/>
            <a:ext cx="1640430" cy="990409"/>
          </a:xfrm>
          <a:custGeom>
            <a:avLst/>
            <a:gdLst/>
            <a:ahLst/>
            <a:cxnLst/>
            <a:rect r="r" b="b" t="t" l="l"/>
            <a:pathLst>
              <a:path h="990409" w="1640430">
                <a:moveTo>
                  <a:pt x="0" y="0"/>
                </a:moveTo>
                <a:lnTo>
                  <a:pt x="1640429" y="0"/>
                </a:lnTo>
                <a:lnTo>
                  <a:pt x="1640429" y="990410"/>
                </a:lnTo>
                <a:lnTo>
                  <a:pt x="0" y="9904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6" id="36"/>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RESEARCH QUESTIONS</a:t>
            </a:r>
          </a:p>
        </p:txBody>
      </p:sp>
      <p:sp>
        <p:nvSpPr>
          <p:cNvPr name="TextBox 37" id="37"/>
          <p:cNvSpPr txBox="true"/>
          <p:nvPr/>
        </p:nvSpPr>
        <p:spPr>
          <a:xfrm rot="0">
            <a:off x="676536" y="5267966"/>
            <a:ext cx="3542623" cy="2589898"/>
          </a:xfrm>
          <a:prstGeom prst="rect">
            <a:avLst/>
          </a:prstGeom>
        </p:spPr>
        <p:txBody>
          <a:bodyPr anchor="t" rtlCol="false" tIns="0" lIns="0" bIns="0" rIns="0">
            <a:spAutoFit/>
          </a:bodyPr>
          <a:lstStyle/>
          <a:p>
            <a:pPr algn="ctr">
              <a:lnSpc>
                <a:spcPts val="2929"/>
              </a:lnSpc>
            </a:pPr>
            <a:r>
              <a:rPr lang="en-US" sz="2122" spc="208">
                <a:solidFill>
                  <a:srgbClr val="FFFBFB"/>
                </a:solidFill>
                <a:latin typeface="DM Sans"/>
              </a:rPr>
              <a:t>Reliability of Generative Language Models for the task of Medical QnA - Setting the benchmark scores for Closed Generative QA</a:t>
            </a:r>
          </a:p>
        </p:txBody>
      </p:sp>
      <p:sp>
        <p:nvSpPr>
          <p:cNvPr name="TextBox 38" id="38"/>
          <p:cNvSpPr txBox="true"/>
          <p:nvPr/>
        </p:nvSpPr>
        <p:spPr>
          <a:xfrm rot="0">
            <a:off x="5229658" y="5267966"/>
            <a:ext cx="3542623" cy="1103998"/>
          </a:xfrm>
          <a:prstGeom prst="rect">
            <a:avLst/>
          </a:prstGeom>
        </p:spPr>
        <p:txBody>
          <a:bodyPr anchor="t" rtlCol="false" tIns="0" lIns="0" bIns="0" rIns="0">
            <a:spAutoFit/>
          </a:bodyPr>
          <a:lstStyle/>
          <a:p>
            <a:pPr algn="ctr">
              <a:lnSpc>
                <a:spcPts val="2929"/>
              </a:lnSpc>
            </a:pPr>
            <a:r>
              <a:rPr lang="en-US" sz="2122" spc="208">
                <a:solidFill>
                  <a:srgbClr val="FFFBFB"/>
                </a:solidFill>
                <a:latin typeface="DM Sans"/>
              </a:rPr>
              <a:t>Do Distilled Fine-Tuned LLMs perform better than General LLMS </a:t>
            </a:r>
          </a:p>
        </p:txBody>
      </p:sp>
      <p:sp>
        <p:nvSpPr>
          <p:cNvPr name="TextBox 39" id="39"/>
          <p:cNvSpPr txBox="true"/>
          <p:nvPr/>
        </p:nvSpPr>
        <p:spPr>
          <a:xfrm rot="0">
            <a:off x="9693816" y="5267966"/>
            <a:ext cx="3542623" cy="1475473"/>
          </a:xfrm>
          <a:prstGeom prst="rect">
            <a:avLst/>
          </a:prstGeom>
        </p:spPr>
        <p:txBody>
          <a:bodyPr anchor="t" rtlCol="false" tIns="0" lIns="0" bIns="0" rIns="0">
            <a:spAutoFit/>
          </a:bodyPr>
          <a:lstStyle/>
          <a:p>
            <a:pPr algn="ctr">
              <a:lnSpc>
                <a:spcPts val="2929"/>
              </a:lnSpc>
            </a:pPr>
            <a:r>
              <a:rPr lang="en-US" sz="2122" spc="208">
                <a:solidFill>
                  <a:srgbClr val="FFFBFB"/>
                </a:solidFill>
                <a:latin typeface="DM Sans"/>
              </a:rPr>
              <a:t>Do Decoder-only Models perform better than Encoder-Decoder Model  </a:t>
            </a:r>
          </a:p>
        </p:txBody>
      </p:sp>
      <p:sp>
        <p:nvSpPr>
          <p:cNvPr name="TextBox 40" id="40"/>
          <p:cNvSpPr txBox="true"/>
          <p:nvPr/>
        </p:nvSpPr>
        <p:spPr>
          <a:xfrm rot="0">
            <a:off x="929359" y="7800715"/>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RQ1</a:t>
            </a:r>
          </a:p>
        </p:txBody>
      </p:sp>
      <p:sp>
        <p:nvSpPr>
          <p:cNvPr name="TextBox 41" id="41"/>
          <p:cNvSpPr txBox="true"/>
          <p:nvPr/>
        </p:nvSpPr>
        <p:spPr>
          <a:xfrm rot="0">
            <a:off x="5521145" y="7907805"/>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RQ2</a:t>
            </a:r>
          </a:p>
        </p:txBody>
      </p:sp>
      <p:sp>
        <p:nvSpPr>
          <p:cNvPr name="TextBox 42" id="42"/>
          <p:cNvSpPr txBox="true"/>
          <p:nvPr/>
        </p:nvSpPr>
        <p:spPr>
          <a:xfrm rot="0">
            <a:off x="9986453" y="7800715"/>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RQ3</a:t>
            </a:r>
          </a:p>
        </p:txBody>
      </p:sp>
      <p:sp>
        <p:nvSpPr>
          <p:cNvPr name="TextBox 43" id="43"/>
          <p:cNvSpPr txBox="true"/>
          <p:nvPr/>
        </p:nvSpPr>
        <p:spPr>
          <a:xfrm rot="0">
            <a:off x="14157789" y="5257134"/>
            <a:ext cx="3660745" cy="1846948"/>
          </a:xfrm>
          <a:prstGeom prst="rect">
            <a:avLst/>
          </a:prstGeom>
        </p:spPr>
        <p:txBody>
          <a:bodyPr anchor="t" rtlCol="false" tIns="0" lIns="0" bIns="0" rIns="0">
            <a:spAutoFit/>
          </a:bodyPr>
          <a:lstStyle/>
          <a:p>
            <a:pPr algn="ctr">
              <a:lnSpc>
                <a:spcPts val="2929"/>
              </a:lnSpc>
            </a:pPr>
            <a:r>
              <a:rPr lang="en-US" sz="2122" spc="208">
                <a:solidFill>
                  <a:srgbClr val="FFFBFB"/>
                </a:solidFill>
                <a:latin typeface="DM Sans"/>
              </a:rPr>
              <a:t>Does Prompt Engineering Enhance the performance of LLMs for the task of for the task of Medical QnA</a:t>
            </a:r>
          </a:p>
        </p:txBody>
      </p:sp>
      <p:sp>
        <p:nvSpPr>
          <p:cNvPr name="TextBox 44" id="44"/>
          <p:cNvSpPr txBox="true"/>
          <p:nvPr/>
        </p:nvSpPr>
        <p:spPr>
          <a:xfrm rot="0">
            <a:off x="14585932" y="7800715"/>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RQ4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2181715"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33169" y="8069439"/>
            <a:ext cx="2094695" cy="2377721"/>
            <a:chOff x="0" y="0"/>
            <a:chExt cx="551689" cy="626231"/>
          </a:xfrm>
        </p:grpSpPr>
        <p:sp>
          <p:nvSpPr>
            <p:cNvPr name="Freeform 4" id="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24419" y="-1349021"/>
            <a:ext cx="2094695" cy="2377721"/>
            <a:chOff x="0" y="0"/>
            <a:chExt cx="551689" cy="626231"/>
          </a:xfrm>
        </p:grpSpPr>
        <p:sp>
          <p:nvSpPr>
            <p:cNvPr name="Freeform 7" id="7"/>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97149" y="4310141"/>
            <a:ext cx="5648869" cy="3440675"/>
          </a:xfrm>
          <a:custGeom>
            <a:avLst/>
            <a:gdLst/>
            <a:ahLst/>
            <a:cxnLst/>
            <a:rect r="r" b="b" t="t" l="l"/>
            <a:pathLst>
              <a:path h="3440675" w="5648869">
                <a:moveTo>
                  <a:pt x="0" y="0"/>
                </a:moveTo>
                <a:lnTo>
                  <a:pt x="5648869" y="0"/>
                </a:lnTo>
                <a:lnTo>
                  <a:pt x="5648869" y="3440675"/>
                </a:lnTo>
                <a:lnTo>
                  <a:pt x="0" y="3440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235043" y="4942771"/>
            <a:ext cx="1632317" cy="1832193"/>
          </a:xfrm>
          <a:custGeom>
            <a:avLst/>
            <a:gdLst/>
            <a:ahLst/>
            <a:cxnLst/>
            <a:rect r="r" b="b" t="t" l="l"/>
            <a:pathLst>
              <a:path h="1832193" w="1632317">
                <a:moveTo>
                  <a:pt x="0" y="0"/>
                </a:moveTo>
                <a:lnTo>
                  <a:pt x="1632317" y="0"/>
                </a:lnTo>
                <a:lnTo>
                  <a:pt x="1632317" y="1832193"/>
                </a:lnTo>
                <a:lnTo>
                  <a:pt x="0" y="18321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220511" y="914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BACKGROUND</a:t>
            </a:r>
          </a:p>
        </p:txBody>
      </p:sp>
      <p:sp>
        <p:nvSpPr>
          <p:cNvPr name="TextBox 12" id="12"/>
          <p:cNvSpPr txBox="true"/>
          <p:nvPr/>
        </p:nvSpPr>
        <p:spPr>
          <a:xfrm rot="0">
            <a:off x="246615" y="5973329"/>
            <a:ext cx="5308478" cy="490857"/>
          </a:xfrm>
          <a:prstGeom prst="rect">
            <a:avLst/>
          </a:prstGeom>
        </p:spPr>
        <p:txBody>
          <a:bodyPr anchor="t" rtlCol="false" tIns="0" lIns="0" bIns="0" rIns="0">
            <a:spAutoFit/>
          </a:bodyPr>
          <a:lstStyle/>
          <a:p>
            <a:pPr algn="ctr" marL="0" indent="0" lvl="0">
              <a:lnSpc>
                <a:spcPts val="4046"/>
              </a:lnSpc>
              <a:spcBef>
                <a:spcPct val="0"/>
              </a:spcBef>
            </a:pPr>
            <a:r>
              <a:rPr lang="en-US" sz="2890">
                <a:solidFill>
                  <a:srgbClr val="000000"/>
                </a:solidFill>
                <a:latin typeface="Solway"/>
              </a:rPr>
              <a:t>What is MMR Vaccine</a:t>
            </a:r>
          </a:p>
        </p:txBody>
      </p:sp>
      <p:sp>
        <p:nvSpPr>
          <p:cNvPr name="TextBox 13" id="13"/>
          <p:cNvSpPr txBox="true"/>
          <p:nvPr/>
        </p:nvSpPr>
        <p:spPr>
          <a:xfrm rot="0">
            <a:off x="1973454" y="4252991"/>
            <a:ext cx="1854800" cy="490857"/>
          </a:xfrm>
          <a:prstGeom prst="rect">
            <a:avLst/>
          </a:prstGeom>
        </p:spPr>
        <p:txBody>
          <a:bodyPr anchor="t" rtlCol="false" tIns="0" lIns="0" bIns="0" rIns="0">
            <a:spAutoFit/>
          </a:bodyPr>
          <a:lstStyle/>
          <a:p>
            <a:pPr algn="ctr" marL="0" indent="0" lvl="0">
              <a:lnSpc>
                <a:spcPts val="4046"/>
              </a:lnSpc>
              <a:spcBef>
                <a:spcPct val="0"/>
              </a:spcBef>
            </a:pPr>
            <a:r>
              <a:rPr lang="en-US" sz="2890">
                <a:solidFill>
                  <a:srgbClr val="000000"/>
                </a:solidFill>
                <a:latin typeface="Solway"/>
              </a:rPr>
              <a:t>Input</a:t>
            </a:r>
          </a:p>
        </p:txBody>
      </p:sp>
      <p:sp>
        <p:nvSpPr>
          <p:cNvPr name="TextBox 14" id="14"/>
          <p:cNvSpPr txBox="true"/>
          <p:nvPr/>
        </p:nvSpPr>
        <p:spPr>
          <a:xfrm rot="0">
            <a:off x="2220511" y="2351397"/>
            <a:ext cx="14018975" cy="997861"/>
          </a:xfrm>
          <a:prstGeom prst="rect">
            <a:avLst/>
          </a:prstGeom>
        </p:spPr>
        <p:txBody>
          <a:bodyPr anchor="t" rtlCol="false" tIns="0" lIns="0" bIns="0" rIns="0">
            <a:spAutoFit/>
          </a:bodyPr>
          <a:lstStyle/>
          <a:p>
            <a:pPr algn="l" marL="0" indent="0" lvl="0">
              <a:lnSpc>
                <a:spcPts val="8186"/>
              </a:lnSpc>
              <a:spcBef>
                <a:spcPct val="0"/>
              </a:spcBef>
            </a:pPr>
            <a:r>
              <a:rPr lang="en-US" sz="5932" spc="581" u="none">
                <a:solidFill>
                  <a:srgbClr val="231F20"/>
                </a:solidFill>
                <a:latin typeface="Oswald Bold"/>
              </a:rPr>
              <a:t>QUESTION - ANSWERING</a:t>
            </a:r>
          </a:p>
        </p:txBody>
      </p:sp>
      <p:sp>
        <p:nvSpPr>
          <p:cNvPr name="TextBox 15" id="15"/>
          <p:cNvSpPr txBox="true"/>
          <p:nvPr/>
        </p:nvSpPr>
        <p:spPr>
          <a:xfrm rot="0">
            <a:off x="6655378" y="6865572"/>
            <a:ext cx="4998431" cy="442646"/>
          </a:xfrm>
          <a:prstGeom prst="rect">
            <a:avLst/>
          </a:prstGeom>
        </p:spPr>
        <p:txBody>
          <a:bodyPr anchor="t" rtlCol="false" tIns="0" lIns="0" bIns="0" rIns="0">
            <a:spAutoFit/>
          </a:bodyPr>
          <a:lstStyle/>
          <a:p>
            <a:pPr algn="ctr">
              <a:lnSpc>
                <a:spcPts val="3696"/>
              </a:lnSpc>
              <a:spcBef>
                <a:spcPct val="0"/>
              </a:spcBef>
            </a:pPr>
            <a:r>
              <a:rPr lang="en-US" sz="2678" spc="262">
                <a:solidFill>
                  <a:srgbClr val="000000"/>
                </a:solidFill>
                <a:latin typeface="DM Sans"/>
              </a:rPr>
              <a:t>Question Answering Model</a:t>
            </a:r>
          </a:p>
        </p:txBody>
      </p:sp>
      <p:sp>
        <p:nvSpPr>
          <p:cNvPr name="Freeform 16" id="16"/>
          <p:cNvSpPr/>
          <p:nvPr/>
        </p:nvSpPr>
        <p:spPr>
          <a:xfrm flipH="false" flipV="false" rot="0">
            <a:off x="12463169" y="4310141"/>
            <a:ext cx="5648869" cy="3440675"/>
          </a:xfrm>
          <a:custGeom>
            <a:avLst/>
            <a:gdLst/>
            <a:ahLst/>
            <a:cxnLst/>
            <a:rect r="r" b="b" t="t" l="l"/>
            <a:pathLst>
              <a:path h="3440675" w="5648869">
                <a:moveTo>
                  <a:pt x="0" y="0"/>
                </a:moveTo>
                <a:lnTo>
                  <a:pt x="5648869" y="0"/>
                </a:lnTo>
                <a:lnTo>
                  <a:pt x="5648869" y="3440675"/>
                </a:lnTo>
                <a:lnTo>
                  <a:pt x="0" y="3440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2671464" y="4991499"/>
            <a:ext cx="5308478" cy="2464041"/>
          </a:xfrm>
          <a:prstGeom prst="rect">
            <a:avLst/>
          </a:prstGeom>
        </p:spPr>
        <p:txBody>
          <a:bodyPr anchor="t" rtlCol="false" tIns="0" lIns="0" bIns="0" rIns="0">
            <a:spAutoFit/>
          </a:bodyPr>
          <a:lstStyle/>
          <a:p>
            <a:pPr algn="ctr" marL="0" indent="0" lvl="0">
              <a:lnSpc>
                <a:spcPts val="2786"/>
              </a:lnSpc>
              <a:spcBef>
                <a:spcPct val="0"/>
              </a:spcBef>
            </a:pPr>
            <a:r>
              <a:rPr lang="en-US" sz="1990">
                <a:solidFill>
                  <a:srgbClr val="000000"/>
                </a:solidFill>
                <a:latin typeface="Solway"/>
              </a:rPr>
              <a:t>MMR vaccine is a combination vaccine that protects against three separate illnesses: measles, mumps, and rubella. The MMR vaccine is given as a single shot to children, usually between 12 and 15 months of age, before they are exposed to the virus.</a:t>
            </a:r>
          </a:p>
        </p:txBody>
      </p:sp>
      <p:sp>
        <p:nvSpPr>
          <p:cNvPr name="TextBox 18" id="18"/>
          <p:cNvSpPr txBox="true"/>
          <p:nvPr/>
        </p:nvSpPr>
        <p:spPr>
          <a:xfrm rot="0">
            <a:off x="14239474" y="4252991"/>
            <a:ext cx="1854800" cy="490857"/>
          </a:xfrm>
          <a:prstGeom prst="rect">
            <a:avLst/>
          </a:prstGeom>
        </p:spPr>
        <p:txBody>
          <a:bodyPr anchor="t" rtlCol="false" tIns="0" lIns="0" bIns="0" rIns="0">
            <a:spAutoFit/>
          </a:bodyPr>
          <a:lstStyle/>
          <a:p>
            <a:pPr algn="ctr" marL="0" indent="0" lvl="0">
              <a:lnSpc>
                <a:spcPts val="4046"/>
              </a:lnSpc>
              <a:spcBef>
                <a:spcPct val="0"/>
              </a:spcBef>
            </a:pPr>
            <a:r>
              <a:rPr lang="en-US" sz="2890">
                <a:solidFill>
                  <a:srgbClr val="000000"/>
                </a:solidFill>
                <a:latin typeface="Solway"/>
              </a:rPr>
              <a:t>Output</a:t>
            </a:r>
          </a:p>
        </p:txBody>
      </p:sp>
      <p:sp>
        <p:nvSpPr>
          <p:cNvPr name="AutoShape 19" id="19"/>
          <p:cNvSpPr/>
          <p:nvPr/>
        </p:nvSpPr>
        <p:spPr>
          <a:xfrm flipV="true">
            <a:off x="5846018" y="5973329"/>
            <a:ext cx="2039110" cy="57150"/>
          </a:xfrm>
          <a:prstGeom prst="line">
            <a:avLst/>
          </a:prstGeom>
          <a:ln cap="flat" w="38100">
            <a:solidFill>
              <a:srgbClr val="000000"/>
            </a:solidFill>
            <a:prstDash val="solid"/>
            <a:headEnd type="none" len="sm" w="sm"/>
            <a:tailEnd type="triangle" len="med" w="lg"/>
          </a:ln>
        </p:spPr>
      </p:sp>
      <p:sp>
        <p:nvSpPr>
          <p:cNvPr name="AutoShape 20" id="20"/>
          <p:cNvSpPr/>
          <p:nvPr/>
        </p:nvSpPr>
        <p:spPr>
          <a:xfrm flipV="true">
            <a:off x="10357194" y="5877910"/>
            <a:ext cx="2039110" cy="57150"/>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33169" y="8069439"/>
            <a:ext cx="2094695" cy="2377721"/>
            <a:chOff x="0" y="0"/>
            <a:chExt cx="551689" cy="626231"/>
          </a:xfrm>
        </p:grpSpPr>
        <p:sp>
          <p:nvSpPr>
            <p:cNvPr name="Freeform 4" id="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05369" y="-1349021"/>
            <a:ext cx="2094695" cy="2377721"/>
            <a:chOff x="0" y="0"/>
            <a:chExt cx="551689" cy="626231"/>
          </a:xfrm>
        </p:grpSpPr>
        <p:sp>
          <p:nvSpPr>
            <p:cNvPr name="Freeform 7" id="7"/>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8046942" y="4568243"/>
            <a:ext cx="1632317" cy="1832193"/>
          </a:xfrm>
          <a:custGeom>
            <a:avLst/>
            <a:gdLst/>
            <a:ahLst/>
            <a:cxnLst/>
            <a:rect r="r" b="b" t="t" l="l"/>
            <a:pathLst>
              <a:path h="1832193" w="1632317">
                <a:moveTo>
                  <a:pt x="0" y="0"/>
                </a:moveTo>
                <a:lnTo>
                  <a:pt x="1632317" y="0"/>
                </a:lnTo>
                <a:lnTo>
                  <a:pt x="1632317" y="1832192"/>
                </a:lnTo>
                <a:lnTo>
                  <a:pt x="0" y="1832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220511" y="914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BACKGROUND</a:t>
            </a:r>
          </a:p>
        </p:txBody>
      </p:sp>
      <p:sp>
        <p:nvSpPr>
          <p:cNvPr name="TextBox 11" id="11"/>
          <p:cNvSpPr txBox="true"/>
          <p:nvPr/>
        </p:nvSpPr>
        <p:spPr>
          <a:xfrm rot="0">
            <a:off x="2220511" y="2351397"/>
            <a:ext cx="14018975"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QUESTION - ANSWERING</a:t>
            </a:r>
          </a:p>
        </p:txBody>
      </p:sp>
      <p:sp>
        <p:nvSpPr>
          <p:cNvPr name="TextBox 12" id="12"/>
          <p:cNvSpPr txBox="true"/>
          <p:nvPr/>
        </p:nvSpPr>
        <p:spPr>
          <a:xfrm rot="0">
            <a:off x="6382857" y="3716022"/>
            <a:ext cx="4998431" cy="442646"/>
          </a:xfrm>
          <a:prstGeom prst="rect">
            <a:avLst/>
          </a:prstGeom>
        </p:spPr>
        <p:txBody>
          <a:bodyPr anchor="t" rtlCol="false" tIns="0" lIns="0" bIns="0" rIns="0">
            <a:spAutoFit/>
          </a:bodyPr>
          <a:lstStyle/>
          <a:p>
            <a:pPr algn="ctr">
              <a:lnSpc>
                <a:spcPts val="3696"/>
              </a:lnSpc>
              <a:spcBef>
                <a:spcPct val="0"/>
              </a:spcBef>
            </a:pPr>
            <a:r>
              <a:rPr lang="en-US" sz="2678" spc="262">
                <a:solidFill>
                  <a:srgbClr val="000000"/>
                </a:solidFill>
                <a:latin typeface="DM Sans"/>
              </a:rPr>
              <a:t>Question Answering Model</a:t>
            </a:r>
          </a:p>
        </p:txBody>
      </p:sp>
      <p:sp>
        <p:nvSpPr>
          <p:cNvPr name="AutoShape 13" id="13"/>
          <p:cNvSpPr/>
          <p:nvPr/>
        </p:nvSpPr>
        <p:spPr>
          <a:xfrm flipH="true">
            <a:off x="5506696" y="6400435"/>
            <a:ext cx="3356405" cy="1216940"/>
          </a:xfrm>
          <a:prstGeom prst="line">
            <a:avLst/>
          </a:prstGeom>
          <a:ln cap="flat" w="38100">
            <a:solidFill>
              <a:srgbClr val="000000"/>
            </a:solidFill>
            <a:prstDash val="solid"/>
            <a:headEnd type="none" len="sm" w="sm"/>
            <a:tailEnd type="arrow" len="sm" w="med"/>
          </a:ln>
        </p:spPr>
      </p:sp>
      <p:sp>
        <p:nvSpPr>
          <p:cNvPr name="AutoShape 14" id="14"/>
          <p:cNvSpPr/>
          <p:nvPr/>
        </p:nvSpPr>
        <p:spPr>
          <a:xfrm>
            <a:off x="8868813" y="6400699"/>
            <a:ext cx="3722562" cy="1234685"/>
          </a:xfrm>
          <a:prstGeom prst="line">
            <a:avLst/>
          </a:prstGeom>
          <a:ln cap="flat" w="38100">
            <a:solidFill>
              <a:srgbClr val="000000"/>
            </a:solidFill>
            <a:prstDash val="solid"/>
            <a:headEnd type="none" len="sm" w="sm"/>
            <a:tailEnd type="arrow" len="sm" w="med"/>
          </a:ln>
        </p:spPr>
      </p:sp>
      <p:sp>
        <p:nvSpPr>
          <p:cNvPr name="AutoShape 15" id="15"/>
          <p:cNvSpPr/>
          <p:nvPr/>
        </p:nvSpPr>
        <p:spPr>
          <a:xfrm>
            <a:off x="8863101" y="6400435"/>
            <a:ext cx="6493" cy="1234849"/>
          </a:xfrm>
          <a:prstGeom prst="line">
            <a:avLst/>
          </a:prstGeom>
          <a:ln cap="flat" w="38100">
            <a:solidFill>
              <a:srgbClr val="000000"/>
            </a:solidFill>
            <a:prstDash val="solid"/>
            <a:headEnd type="none" len="sm" w="sm"/>
            <a:tailEnd type="arrow" len="sm" w="med"/>
          </a:ln>
        </p:spPr>
      </p:sp>
      <p:sp>
        <p:nvSpPr>
          <p:cNvPr name="TextBox 16" id="16"/>
          <p:cNvSpPr txBox="true"/>
          <p:nvPr/>
        </p:nvSpPr>
        <p:spPr>
          <a:xfrm rot="0">
            <a:off x="2752513" y="8117064"/>
            <a:ext cx="2404467" cy="428387"/>
          </a:xfrm>
          <a:prstGeom prst="rect">
            <a:avLst/>
          </a:prstGeom>
        </p:spPr>
        <p:txBody>
          <a:bodyPr anchor="t" rtlCol="false" tIns="0" lIns="0" bIns="0" rIns="0">
            <a:spAutoFit/>
          </a:bodyPr>
          <a:lstStyle/>
          <a:p>
            <a:pPr algn="ctr">
              <a:lnSpc>
                <a:spcPts val="3464"/>
              </a:lnSpc>
              <a:spcBef>
                <a:spcPct val="0"/>
              </a:spcBef>
            </a:pPr>
            <a:r>
              <a:rPr lang="en-US" sz="2510" spc="246">
                <a:solidFill>
                  <a:srgbClr val="000000"/>
                </a:solidFill>
                <a:latin typeface="DM Sans"/>
              </a:rPr>
              <a:t>Extractive QA</a:t>
            </a:r>
          </a:p>
        </p:txBody>
      </p:sp>
      <p:sp>
        <p:nvSpPr>
          <p:cNvPr name="TextBox 17" id="17"/>
          <p:cNvSpPr txBox="true"/>
          <p:nvPr/>
        </p:nvSpPr>
        <p:spPr>
          <a:xfrm rot="0">
            <a:off x="6734758" y="8117064"/>
            <a:ext cx="3587204" cy="428387"/>
          </a:xfrm>
          <a:prstGeom prst="rect">
            <a:avLst/>
          </a:prstGeom>
        </p:spPr>
        <p:txBody>
          <a:bodyPr anchor="t" rtlCol="false" tIns="0" lIns="0" bIns="0" rIns="0">
            <a:spAutoFit/>
          </a:bodyPr>
          <a:lstStyle/>
          <a:p>
            <a:pPr algn="ctr">
              <a:lnSpc>
                <a:spcPts val="3464"/>
              </a:lnSpc>
              <a:spcBef>
                <a:spcPct val="0"/>
              </a:spcBef>
            </a:pPr>
            <a:r>
              <a:rPr lang="en-US" sz="2510" spc="246">
                <a:solidFill>
                  <a:srgbClr val="000000"/>
                </a:solidFill>
                <a:latin typeface="DM Sans"/>
              </a:rPr>
              <a:t>Open Generative QA</a:t>
            </a:r>
          </a:p>
        </p:txBody>
      </p:sp>
      <p:sp>
        <p:nvSpPr>
          <p:cNvPr name="TextBox 18" id="18"/>
          <p:cNvSpPr txBox="true"/>
          <p:nvPr/>
        </p:nvSpPr>
        <p:spPr>
          <a:xfrm rot="0">
            <a:off x="11310459" y="8117064"/>
            <a:ext cx="3862834" cy="428387"/>
          </a:xfrm>
          <a:prstGeom prst="rect">
            <a:avLst/>
          </a:prstGeom>
        </p:spPr>
        <p:txBody>
          <a:bodyPr anchor="t" rtlCol="false" tIns="0" lIns="0" bIns="0" rIns="0">
            <a:spAutoFit/>
          </a:bodyPr>
          <a:lstStyle/>
          <a:p>
            <a:pPr algn="ctr">
              <a:lnSpc>
                <a:spcPts val="3464"/>
              </a:lnSpc>
              <a:spcBef>
                <a:spcPct val="0"/>
              </a:spcBef>
            </a:pPr>
            <a:r>
              <a:rPr lang="en-US" sz="2510" spc="246">
                <a:solidFill>
                  <a:srgbClr val="000000"/>
                </a:solidFill>
                <a:latin typeface="DM Sans"/>
              </a:rPr>
              <a:t>Closed Generative QA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33169" y="8069439"/>
            <a:ext cx="2094695" cy="2377721"/>
            <a:chOff x="0" y="0"/>
            <a:chExt cx="551689" cy="626231"/>
          </a:xfrm>
        </p:grpSpPr>
        <p:sp>
          <p:nvSpPr>
            <p:cNvPr name="Freeform 4" id="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24419" y="-1349021"/>
            <a:ext cx="2094695" cy="2377721"/>
            <a:chOff x="0" y="0"/>
            <a:chExt cx="551689" cy="626231"/>
          </a:xfrm>
        </p:grpSpPr>
        <p:sp>
          <p:nvSpPr>
            <p:cNvPr name="Freeform 7" id="7"/>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028700" y="4754941"/>
            <a:ext cx="2978494" cy="2763282"/>
            <a:chOff x="0" y="0"/>
            <a:chExt cx="784459" cy="727778"/>
          </a:xfrm>
        </p:grpSpPr>
        <p:sp>
          <p:nvSpPr>
            <p:cNvPr name="Freeform 10" id="10"/>
            <p:cNvSpPr/>
            <p:nvPr/>
          </p:nvSpPr>
          <p:spPr>
            <a:xfrm flipH="false" flipV="false" rot="0">
              <a:off x="0" y="0"/>
              <a:ext cx="784459" cy="727778"/>
            </a:xfrm>
            <a:custGeom>
              <a:avLst/>
              <a:gdLst/>
              <a:ahLst/>
              <a:cxnLst/>
              <a:rect r="r" b="b" t="t" l="l"/>
              <a:pathLst>
                <a:path h="727778" w="784459">
                  <a:moveTo>
                    <a:pt x="132563" y="0"/>
                  </a:moveTo>
                  <a:lnTo>
                    <a:pt x="651896" y="0"/>
                  </a:lnTo>
                  <a:cubicBezTo>
                    <a:pt x="687054" y="0"/>
                    <a:pt x="720772" y="13966"/>
                    <a:pt x="745632" y="38827"/>
                  </a:cubicBezTo>
                  <a:cubicBezTo>
                    <a:pt x="770493" y="63687"/>
                    <a:pt x="784459" y="97405"/>
                    <a:pt x="784459" y="132563"/>
                  </a:cubicBezTo>
                  <a:lnTo>
                    <a:pt x="784459" y="595215"/>
                  </a:lnTo>
                  <a:cubicBezTo>
                    <a:pt x="784459" y="668427"/>
                    <a:pt x="725109" y="727778"/>
                    <a:pt x="651896" y="727778"/>
                  </a:cubicBezTo>
                  <a:lnTo>
                    <a:pt x="132563" y="727778"/>
                  </a:lnTo>
                  <a:cubicBezTo>
                    <a:pt x="59350" y="727778"/>
                    <a:pt x="0" y="668427"/>
                    <a:pt x="0" y="595215"/>
                  </a:cubicBezTo>
                  <a:lnTo>
                    <a:pt x="0" y="132563"/>
                  </a:lnTo>
                  <a:cubicBezTo>
                    <a:pt x="0" y="59350"/>
                    <a:pt x="59350" y="0"/>
                    <a:pt x="132563" y="0"/>
                  </a:cubicBezTo>
                  <a:close/>
                </a:path>
              </a:pathLst>
            </a:custGeom>
            <a:solidFill>
              <a:srgbClr val="DBA8A8"/>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895"/>
                </a:lnSpc>
              </a:pPr>
              <a:r>
                <a:rPr lang="en-US" sz="2822" spc="276">
                  <a:solidFill>
                    <a:srgbClr val="000000"/>
                  </a:solidFill>
                  <a:latin typeface="DM Sans"/>
                </a:rPr>
                <a:t>Pretrained LM</a:t>
              </a:r>
            </a:p>
          </p:txBody>
        </p:sp>
      </p:grpSp>
      <p:sp>
        <p:nvSpPr>
          <p:cNvPr name="Freeform 12" id="12"/>
          <p:cNvSpPr/>
          <p:nvPr/>
        </p:nvSpPr>
        <p:spPr>
          <a:xfrm flipH="false" flipV="false" rot="0">
            <a:off x="5733664" y="4842439"/>
            <a:ext cx="1701895" cy="1327478"/>
          </a:xfrm>
          <a:custGeom>
            <a:avLst/>
            <a:gdLst/>
            <a:ahLst/>
            <a:cxnLst/>
            <a:rect r="r" b="b" t="t" l="l"/>
            <a:pathLst>
              <a:path h="1327478" w="1701895">
                <a:moveTo>
                  <a:pt x="0" y="0"/>
                </a:moveTo>
                <a:lnTo>
                  <a:pt x="1701894" y="0"/>
                </a:lnTo>
                <a:lnTo>
                  <a:pt x="1701894" y="1327478"/>
                </a:lnTo>
                <a:lnTo>
                  <a:pt x="0" y="13274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220511" y="914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BACKGROUND</a:t>
            </a:r>
          </a:p>
        </p:txBody>
      </p:sp>
      <p:sp>
        <p:nvSpPr>
          <p:cNvPr name="TextBox 14" id="14"/>
          <p:cNvSpPr txBox="true"/>
          <p:nvPr/>
        </p:nvSpPr>
        <p:spPr>
          <a:xfrm rot="0">
            <a:off x="2186824" y="2154584"/>
            <a:ext cx="9085150" cy="2036086"/>
          </a:xfrm>
          <a:prstGeom prst="rect">
            <a:avLst/>
          </a:prstGeom>
        </p:spPr>
        <p:txBody>
          <a:bodyPr anchor="t" rtlCol="false" tIns="0" lIns="0" bIns="0" rIns="0">
            <a:spAutoFit/>
          </a:bodyPr>
          <a:lstStyle/>
          <a:p>
            <a:pPr>
              <a:lnSpc>
                <a:spcPts val="8186"/>
              </a:lnSpc>
            </a:pPr>
            <a:r>
              <a:rPr lang="en-US" sz="5932" spc="581">
                <a:solidFill>
                  <a:srgbClr val="231F20"/>
                </a:solidFill>
                <a:latin typeface="Oswald Bold"/>
              </a:rPr>
              <a:t>CLOSED GENERATIVE QA</a:t>
            </a:r>
          </a:p>
          <a:p>
            <a:pPr marL="0" indent="0" lvl="0">
              <a:lnSpc>
                <a:spcPts val="8186"/>
              </a:lnSpc>
              <a:spcBef>
                <a:spcPct val="0"/>
              </a:spcBef>
            </a:pPr>
          </a:p>
        </p:txBody>
      </p:sp>
      <p:sp>
        <p:nvSpPr>
          <p:cNvPr name="Freeform 15" id="15"/>
          <p:cNvSpPr/>
          <p:nvPr/>
        </p:nvSpPr>
        <p:spPr>
          <a:xfrm flipH="false" flipV="false" rot="0">
            <a:off x="7807033" y="4842439"/>
            <a:ext cx="1928438" cy="1504182"/>
          </a:xfrm>
          <a:custGeom>
            <a:avLst/>
            <a:gdLst/>
            <a:ahLst/>
            <a:cxnLst/>
            <a:rect r="r" b="b" t="t" l="l"/>
            <a:pathLst>
              <a:path h="1504182" w="1928438">
                <a:moveTo>
                  <a:pt x="0" y="0"/>
                </a:moveTo>
                <a:lnTo>
                  <a:pt x="1928439" y="0"/>
                </a:lnTo>
                <a:lnTo>
                  <a:pt x="1928439" y="1504182"/>
                </a:lnTo>
                <a:lnTo>
                  <a:pt x="0" y="150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920305" y="6679080"/>
            <a:ext cx="1856783" cy="1448291"/>
          </a:xfrm>
          <a:custGeom>
            <a:avLst/>
            <a:gdLst/>
            <a:ahLst/>
            <a:cxnLst/>
            <a:rect r="r" b="b" t="t" l="l"/>
            <a:pathLst>
              <a:path h="1448291" w="1856783">
                <a:moveTo>
                  <a:pt x="0" y="0"/>
                </a:moveTo>
                <a:lnTo>
                  <a:pt x="1856784" y="0"/>
                </a:lnTo>
                <a:lnTo>
                  <a:pt x="1856784" y="1448291"/>
                </a:lnTo>
                <a:lnTo>
                  <a:pt x="0" y="1448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5733664" y="6679080"/>
            <a:ext cx="1856783" cy="1448291"/>
          </a:xfrm>
          <a:custGeom>
            <a:avLst/>
            <a:gdLst/>
            <a:ahLst/>
            <a:cxnLst/>
            <a:rect r="r" b="b" t="t" l="l"/>
            <a:pathLst>
              <a:path h="1448291" w="1856783">
                <a:moveTo>
                  <a:pt x="0" y="0"/>
                </a:moveTo>
                <a:lnTo>
                  <a:pt x="1856783" y="0"/>
                </a:lnTo>
                <a:lnTo>
                  <a:pt x="1856783" y="1448291"/>
                </a:lnTo>
                <a:lnTo>
                  <a:pt x="0" y="1448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5733664" y="4912182"/>
            <a:ext cx="1701895" cy="732523"/>
          </a:xfrm>
          <a:prstGeom prst="rect">
            <a:avLst/>
          </a:prstGeom>
        </p:spPr>
        <p:txBody>
          <a:bodyPr anchor="t" rtlCol="false" tIns="0" lIns="0" bIns="0" rIns="0">
            <a:spAutoFit/>
          </a:bodyPr>
          <a:lstStyle/>
          <a:p>
            <a:pPr algn="ctr">
              <a:lnSpc>
                <a:spcPts val="2929"/>
              </a:lnSpc>
            </a:pPr>
            <a:r>
              <a:rPr lang="en-US" sz="2122" spc="208">
                <a:solidFill>
                  <a:srgbClr val="231F20"/>
                </a:solidFill>
                <a:latin typeface="DM Sans"/>
              </a:rPr>
              <a:t>Q:</a:t>
            </a:r>
          </a:p>
          <a:p>
            <a:pPr algn="ctr">
              <a:lnSpc>
                <a:spcPts val="2929"/>
              </a:lnSpc>
              <a:spcBef>
                <a:spcPct val="0"/>
              </a:spcBef>
            </a:pPr>
            <a:r>
              <a:rPr lang="en-US" sz="2122" spc="208">
                <a:solidFill>
                  <a:srgbClr val="231F20"/>
                </a:solidFill>
                <a:latin typeface="DM Sans"/>
              </a:rPr>
              <a:t>A:</a:t>
            </a:r>
          </a:p>
        </p:txBody>
      </p:sp>
      <p:sp>
        <p:nvSpPr>
          <p:cNvPr name="TextBox 19" id="19"/>
          <p:cNvSpPr txBox="true"/>
          <p:nvPr/>
        </p:nvSpPr>
        <p:spPr>
          <a:xfrm rot="0">
            <a:off x="7920305" y="4942866"/>
            <a:ext cx="1701895" cy="732523"/>
          </a:xfrm>
          <a:prstGeom prst="rect">
            <a:avLst/>
          </a:prstGeom>
        </p:spPr>
        <p:txBody>
          <a:bodyPr anchor="t" rtlCol="false" tIns="0" lIns="0" bIns="0" rIns="0">
            <a:spAutoFit/>
          </a:bodyPr>
          <a:lstStyle/>
          <a:p>
            <a:pPr algn="ctr">
              <a:lnSpc>
                <a:spcPts val="2929"/>
              </a:lnSpc>
            </a:pPr>
            <a:r>
              <a:rPr lang="en-US" sz="2122" spc="208">
                <a:solidFill>
                  <a:srgbClr val="231F20"/>
                </a:solidFill>
                <a:latin typeface="DM Sans"/>
              </a:rPr>
              <a:t>Q:</a:t>
            </a:r>
          </a:p>
          <a:p>
            <a:pPr algn="ctr">
              <a:lnSpc>
                <a:spcPts val="2929"/>
              </a:lnSpc>
              <a:spcBef>
                <a:spcPct val="0"/>
              </a:spcBef>
            </a:pPr>
            <a:r>
              <a:rPr lang="en-US" sz="2122" spc="208">
                <a:solidFill>
                  <a:srgbClr val="231F20"/>
                </a:solidFill>
                <a:latin typeface="DM Sans"/>
              </a:rPr>
              <a:t>A:</a:t>
            </a:r>
          </a:p>
        </p:txBody>
      </p:sp>
      <p:sp>
        <p:nvSpPr>
          <p:cNvPr name="TextBox 20" id="20"/>
          <p:cNvSpPr txBox="true"/>
          <p:nvPr/>
        </p:nvSpPr>
        <p:spPr>
          <a:xfrm rot="0">
            <a:off x="7807033" y="6785699"/>
            <a:ext cx="1701895" cy="732523"/>
          </a:xfrm>
          <a:prstGeom prst="rect">
            <a:avLst/>
          </a:prstGeom>
        </p:spPr>
        <p:txBody>
          <a:bodyPr anchor="t" rtlCol="false" tIns="0" lIns="0" bIns="0" rIns="0">
            <a:spAutoFit/>
          </a:bodyPr>
          <a:lstStyle/>
          <a:p>
            <a:pPr algn="ctr">
              <a:lnSpc>
                <a:spcPts val="2929"/>
              </a:lnSpc>
            </a:pPr>
            <a:r>
              <a:rPr lang="en-US" sz="2122" spc="208">
                <a:solidFill>
                  <a:srgbClr val="231F20"/>
                </a:solidFill>
                <a:latin typeface="DM Sans"/>
              </a:rPr>
              <a:t>Q:</a:t>
            </a:r>
          </a:p>
          <a:p>
            <a:pPr algn="ctr">
              <a:lnSpc>
                <a:spcPts val="2929"/>
              </a:lnSpc>
              <a:spcBef>
                <a:spcPct val="0"/>
              </a:spcBef>
            </a:pPr>
            <a:r>
              <a:rPr lang="en-US" sz="2122" spc="208">
                <a:solidFill>
                  <a:srgbClr val="231F20"/>
                </a:solidFill>
                <a:latin typeface="DM Sans"/>
              </a:rPr>
              <a:t>A:</a:t>
            </a:r>
          </a:p>
        </p:txBody>
      </p:sp>
      <p:sp>
        <p:nvSpPr>
          <p:cNvPr name="TextBox 21" id="21"/>
          <p:cNvSpPr txBox="true"/>
          <p:nvPr/>
        </p:nvSpPr>
        <p:spPr>
          <a:xfrm rot="0">
            <a:off x="5743189" y="6781181"/>
            <a:ext cx="1701895" cy="732523"/>
          </a:xfrm>
          <a:prstGeom prst="rect">
            <a:avLst/>
          </a:prstGeom>
        </p:spPr>
        <p:txBody>
          <a:bodyPr anchor="t" rtlCol="false" tIns="0" lIns="0" bIns="0" rIns="0">
            <a:spAutoFit/>
          </a:bodyPr>
          <a:lstStyle/>
          <a:p>
            <a:pPr algn="ctr">
              <a:lnSpc>
                <a:spcPts val="2929"/>
              </a:lnSpc>
            </a:pPr>
            <a:r>
              <a:rPr lang="en-US" sz="2122" spc="208">
                <a:solidFill>
                  <a:srgbClr val="231F20"/>
                </a:solidFill>
                <a:latin typeface="DM Sans"/>
              </a:rPr>
              <a:t>Q:</a:t>
            </a:r>
          </a:p>
          <a:p>
            <a:pPr algn="ctr">
              <a:lnSpc>
                <a:spcPts val="2929"/>
              </a:lnSpc>
              <a:spcBef>
                <a:spcPct val="0"/>
              </a:spcBef>
            </a:pPr>
            <a:r>
              <a:rPr lang="en-US" sz="2122" spc="208">
                <a:solidFill>
                  <a:srgbClr val="231F20"/>
                </a:solidFill>
                <a:latin typeface="DM Sans"/>
              </a:rPr>
              <a:t>A:</a:t>
            </a:r>
          </a:p>
        </p:txBody>
      </p:sp>
      <p:sp>
        <p:nvSpPr>
          <p:cNvPr name="AutoShape 22" id="22"/>
          <p:cNvSpPr/>
          <p:nvPr/>
        </p:nvSpPr>
        <p:spPr>
          <a:xfrm flipV="true">
            <a:off x="4159095" y="6165153"/>
            <a:ext cx="1333800" cy="9528"/>
          </a:xfrm>
          <a:prstGeom prst="line">
            <a:avLst/>
          </a:prstGeom>
          <a:ln cap="flat" w="38100">
            <a:solidFill>
              <a:srgbClr val="000000"/>
            </a:solidFill>
            <a:prstDash val="solid"/>
            <a:headEnd type="none" len="sm" w="sm"/>
            <a:tailEnd type="triangle" len="med" w="lg"/>
          </a:ln>
        </p:spPr>
      </p:sp>
      <p:sp>
        <p:nvSpPr>
          <p:cNvPr name="TextBox 23" id="23"/>
          <p:cNvSpPr txBox="true"/>
          <p:nvPr/>
        </p:nvSpPr>
        <p:spPr>
          <a:xfrm rot="0">
            <a:off x="6421423" y="8832918"/>
            <a:ext cx="1689795" cy="732523"/>
          </a:xfrm>
          <a:prstGeom prst="rect">
            <a:avLst/>
          </a:prstGeom>
        </p:spPr>
        <p:txBody>
          <a:bodyPr anchor="t" rtlCol="false" tIns="0" lIns="0" bIns="0" rIns="0">
            <a:spAutoFit/>
          </a:bodyPr>
          <a:lstStyle/>
          <a:p>
            <a:pPr algn="ctr">
              <a:lnSpc>
                <a:spcPts val="2929"/>
              </a:lnSpc>
            </a:pPr>
            <a:r>
              <a:rPr lang="en-US" sz="2122" spc="208">
                <a:solidFill>
                  <a:srgbClr val="231F20"/>
                </a:solidFill>
                <a:latin typeface="DM Sans"/>
              </a:rPr>
              <a:t>Fine Tuning</a:t>
            </a:r>
          </a:p>
          <a:p>
            <a:pPr algn="ctr">
              <a:lnSpc>
                <a:spcPts val="2929"/>
              </a:lnSpc>
              <a:spcBef>
                <a:spcPct val="0"/>
              </a:spcBef>
            </a:pPr>
          </a:p>
        </p:txBody>
      </p:sp>
      <p:grpSp>
        <p:nvGrpSpPr>
          <p:cNvPr name="Group 24" id="24"/>
          <p:cNvGrpSpPr/>
          <p:nvPr/>
        </p:nvGrpSpPr>
        <p:grpSpPr>
          <a:xfrm rot="0">
            <a:off x="12330572" y="4754941"/>
            <a:ext cx="2978494" cy="2763282"/>
            <a:chOff x="0" y="0"/>
            <a:chExt cx="784459" cy="727778"/>
          </a:xfrm>
        </p:grpSpPr>
        <p:sp>
          <p:nvSpPr>
            <p:cNvPr name="Freeform 25" id="25"/>
            <p:cNvSpPr/>
            <p:nvPr/>
          </p:nvSpPr>
          <p:spPr>
            <a:xfrm flipH="false" flipV="false" rot="0">
              <a:off x="0" y="0"/>
              <a:ext cx="784459" cy="727778"/>
            </a:xfrm>
            <a:custGeom>
              <a:avLst/>
              <a:gdLst/>
              <a:ahLst/>
              <a:cxnLst/>
              <a:rect r="r" b="b" t="t" l="l"/>
              <a:pathLst>
                <a:path h="727778" w="784459">
                  <a:moveTo>
                    <a:pt x="132563" y="0"/>
                  </a:moveTo>
                  <a:lnTo>
                    <a:pt x="651896" y="0"/>
                  </a:lnTo>
                  <a:cubicBezTo>
                    <a:pt x="687054" y="0"/>
                    <a:pt x="720772" y="13966"/>
                    <a:pt x="745632" y="38827"/>
                  </a:cubicBezTo>
                  <a:cubicBezTo>
                    <a:pt x="770493" y="63687"/>
                    <a:pt x="784459" y="97405"/>
                    <a:pt x="784459" y="132563"/>
                  </a:cubicBezTo>
                  <a:lnTo>
                    <a:pt x="784459" y="595215"/>
                  </a:lnTo>
                  <a:cubicBezTo>
                    <a:pt x="784459" y="668427"/>
                    <a:pt x="725109" y="727778"/>
                    <a:pt x="651896" y="727778"/>
                  </a:cubicBezTo>
                  <a:lnTo>
                    <a:pt x="132563" y="727778"/>
                  </a:lnTo>
                  <a:cubicBezTo>
                    <a:pt x="59350" y="727778"/>
                    <a:pt x="0" y="668427"/>
                    <a:pt x="0" y="595215"/>
                  </a:cubicBezTo>
                  <a:lnTo>
                    <a:pt x="0" y="132563"/>
                  </a:lnTo>
                  <a:cubicBezTo>
                    <a:pt x="0" y="59350"/>
                    <a:pt x="59350" y="0"/>
                    <a:pt x="132563" y="0"/>
                  </a:cubicBezTo>
                  <a:close/>
                </a:path>
              </a:pathLst>
            </a:custGeom>
            <a:solidFill>
              <a:srgbClr val="5CE1E6"/>
            </a:solidFill>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3895"/>
                </a:lnSpc>
              </a:pPr>
              <a:r>
                <a:rPr lang="en-US" sz="2822" spc="276">
                  <a:solidFill>
                    <a:srgbClr val="000000"/>
                  </a:solidFill>
                  <a:latin typeface="DM Sans"/>
                </a:rPr>
                <a:t>FineTuned LM</a:t>
              </a:r>
            </a:p>
          </p:txBody>
        </p:sp>
      </p:grpSp>
      <p:sp>
        <p:nvSpPr>
          <p:cNvPr name="AutoShape 27" id="27"/>
          <p:cNvSpPr/>
          <p:nvPr/>
        </p:nvSpPr>
        <p:spPr>
          <a:xfrm flipV="true">
            <a:off x="10135644" y="6184203"/>
            <a:ext cx="1823353" cy="9525"/>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4351932" y="2569593"/>
            <a:ext cx="9584136" cy="7244912"/>
          </a:xfrm>
          <a:custGeom>
            <a:avLst/>
            <a:gdLst/>
            <a:ahLst/>
            <a:cxnLst/>
            <a:rect r="r" b="b" t="t" l="l"/>
            <a:pathLst>
              <a:path h="7244912" w="9584136">
                <a:moveTo>
                  <a:pt x="0" y="0"/>
                </a:moveTo>
                <a:lnTo>
                  <a:pt x="9584136" y="0"/>
                </a:lnTo>
                <a:lnTo>
                  <a:pt x="9584136" y="7244912"/>
                </a:lnTo>
                <a:lnTo>
                  <a:pt x="0" y="7244912"/>
                </a:lnTo>
                <a:lnTo>
                  <a:pt x="0" y="0"/>
                </a:lnTo>
                <a:close/>
              </a:path>
            </a:pathLst>
          </a:custGeom>
          <a:blipFill>
            <a:blip r:embed="rId2"/>
            <a:stretch>
              <a:fillRect l="0" t="0" r="0" b="0"/>
            </a:stretch>
          </a:blipFill>
        </p:spPr>
      </p:sp>
      <p:sp>
        <p:nvSpPr>
          <p:cNvPr name="TextBox 6" id="6"/>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BACKGROUND</a:t>
            </a:r>
          </a:p>
        </p:txBody>
      </p:sp>
      <p:sp>
        <p:nvSpPr>
          <p:cNvPr name="TextBox 7" id="7"/>
          <p:cNvSpPr txBox="true"/>
          <p:nvPr/>
        </p:nvSpPr>
        <p:spPr>
          <a:xfrm rot="0">
            <a:off x="2220511" y="1336963"/>
            <a:ext cx="9772273"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LARGE LANGUAGE MODELS</a:t>
            </a:r>
          </a:p>
        </p:txBody>
      </p:sp>
      <p:sp>
        <p:nvSpPr>
          <p:cNvPr name="Freeform 8" id="8"/>
          <p:cNvSpPr/>
          <p:nvPr/>
        </p:nvSpPr>
        <p:spPr>
          <a:xfrm flipH="false" flipV="false" rot="887923">
            <a:off x="12392931" y="-3768294"/>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887923">
            <a:off x="-8942084" y="5109364"/>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6333169" y="8069439"/>
            <a:ext cx="2094695" cy="2377721"/>
            <a:chOff x="0" y="0"/>
            <a:chExt cx="551689" cy="626231"/>
          </a:xfrm>
        </p:grpSpPr>
        <p:sp>
          <p:nvSpPr>
            <p:cNvPr name="Freeform 11" id="11"/>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2" id="1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205369" y="-1349021"/>
            <a:ext cx="2094695" cy="2377721"/>
            <a:chOff x="0" y="0"/>
            <a:chExt cx="551689" cy="626231"/>
          </a:xfrm>
        </p:grpSpPr>
        <p:sp>
          <p:nvSpPr>
            <p:cNvPr name="Freeform 14" id="1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5" id="1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24419" y="-1349021"/>
            <a:ext cx="2094695" cy="2377721"/>
            <a:chOff x="0" y="0"/>
            <a:chExt cx="551689" cy="626231"/>
          </a:xfrm>
        </p:grpSpPr>
        <p:sp>
          <p:nvSpPr>
            <p:cNvPr name="Freeform 3" id="3"/>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2220511" y="-161925"/>
            <a:ext cx="9537014"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DATASETS</a:t>
            </a:r>
          </a:p>
        </p:txBody>
      </p:sp>
      <p:sp>
        <p:nvSpPr>
          <p:cNvPr name="TextBox 6" id="6"/>
          <p:cNvSpPr txBox="true"/>
          <p:nvPr/>
        </p:nvSpPr>
        <p:spPr>
          <a:xfrm rot="0">
            <a:off x="2220511" y="1336963"/>
            <a:ext cx="15038789" cy="997861"/>
          </a:xfrm>
          <a:prstGeom prst="rect">
            <a:avLst/>
          </a:prstGeom>
        </p:spPr>
        <p:txBody>
          <a:bodyPr anchor="t" rtlCol="false" tIns="0" lIns="0" bIns="0" rIns="0">
            <a:spAutoFit/>
          </a:bodyPr>
          <a:lstStyle/>
          <a:p>
            <a:pPr marL="0" indent="0" lvl="0">
              <a:lnSpc>
                <a:spcPts val="8186"/>
              </a:lnSpc>
              <a:spcBef>
                <a:spcPct val="0"/>
              </a:spcBef>
            </a:pPr>
            <a:r>
              <a:rPr lang="en-US" sz="5932" spc="581">
                <a:solidFill>
                  <a:srgbClr val="231F20"/>
                </a:solidFill>
                <a:latin typeface="Oswald Bold"/>
              </a:rPr>
              <a:t>DIVERSITY OF DATASETS AVAILABLE</a:t>
            </a:r>
          </a:p>
        </p:txBody>
      </p:sp>
      <p:grpSp>
        <p:nvGrpSpPr>
          <p:cNvPr name="Group 7" id="7"/>
          <p:cNvGrpSpPr/>
          <p:nvPr/>
        </p:nvGrpSpPr>
        <p:grpSpPr>
          <a:xfrm rot="0">
            <a:off x="7256637" y="3332784"/>
            <a:ext cx="2935589" cy="1181704"/>
            <a:chOff x="0" y="0"/>
            <a:chExt cx="800516" cy="322243"/>
          </a:xfrm>
        </p:grpSpPr>
        <p:sp>
          <p:nvSpPr>
            <p:cNvPr name="Freeform 8" id="8"/>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CCCCCC"/>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40506"/>
                  </a:solidFill>
                  <a:latin typeface="DM Sans"/>
                </a:rPr>
                <a:t>MedQuAD</a:t>
              </a:r>
            </a:p>
          </p:txBody>
        </p:sp>
      </p:grpSp>
      <p:grpSp>
        <p:nvGrpSpPr>
          <p:cNvPr name="Group 10" id="10"/>
          <p:cNvGrpSpPr/>
          <p:nvPr/>
        </p:nvGrpSpPr>
        <p:grpSpPr>
          <a:xfrm rot="0">
            <a:off x="8926379" y="4855613"/>
            <a:ext cx="2935589" cy="1181704"/>
            <a:chOff x="0" y="0"/>
            <a:chExt cx="800516" cy="322243"/>
          </a:xfrm>
        </p:grpSpPr>
        <p:sp>
          <p:nvSpPr>
            <p:cNvPr name="Freeform 11" id="11"/>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CCCCCC"/>
            </a:soli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40506"/>
                  </a:solidFill>
                  <a:latin typeface="DM Sans"/>
                </a:rPr>
                <a:t>TREC LiveQA-Med</a:t>
              </a:r>
            </a:p>
          </p:txBody>
        </p:sp>
      </p:grpSp>
      <p:grpSp>
        <p:nvGrpSpPr>
          <p:cNvPr name="Group 13" id="13"/>
          <p:cNvGrpSpPr/>
          <p:nvPr/>
        </p:nvGrpSpPr>
        <p:grpSpPr>
          <a:xfrm rot="0">
            <a:off x="10788046" y="3332784"/>
            <a:ext cx="2935589" cy="1181704"/>
            <a:chOff x="0" y="0"/>
            <a:chExt cx="800516" cy="322243"/>
          </a:xfrm>
        </p:grpSpPr>
        <p:sp>
          <p:nvSpPr>
            <p:cNvPr name="Freeform 14" id="14"/>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CCCCCC"/>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40506"/>
                  </a:solidFill>
                  <a:latin typeface="DM Sans"/>
                </a:rPr>
                <a:t>MEDIQA-An</a:t>
              </a:r>
            </a:p>
          </p:txBody>
        </p:sp>
      </p:grpSp>
      <p:grpSp>
        <p:nvGrpSpPr>
          <p:cNvPr name="Group 16" id="16"/>
          <p:cNvGrpSpPr/>
          <p:nvPr/>
        </p:nvGrpSpPr>
        <p:grpSpPr>
          <a:xfrm rot="0">
            <a:off x="14323711" y="3332784"/>
            <a:ext cx="2935589" cy="1181704"/>
            <a:chOff x="0" y="0"/>
            <a:chExt cx="800516" cy="322243"/>
          </a:xfrm>
        </p:grpSpPr>
        <p:sp>
          <p:nvSpPr>
            <p:cNvPr name="Freeform 17" id="17"/>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CCCCCC"/>
            </a:solidFill>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40506"/>
                  </a:solidFill>
                  <a:latin typeface="DM Sans"/>
                </a:rPr>
                <a:t>iCliniq</a:t>
              </a:r>
            </a:p>
          </p:txBody>
        </p:sp>
      </p:grpSp>
      <p:grpSp>
        <p:nvGrpSpPr>
          <p:cNvPr name="Group 19" id="19"/>
          <p:cNvGrpSpPr/>
          <p:nvPr/>
        </p:nvGrpSpPr>
        <p:grpSpPr>
          <a:xfrm rot="0">
            <a:off x="12608958" y="4855613"/>
            <a:ext cx="2935589" cy="1181704"/>
            <a:chOff x="0" y="0"/>
            <a:chExt cx="800516" cy="322243"/>
          </a:xfrm>
        </p:grpSpPr>
        <p:sp>
          <p:nvSpPr>
            <p:cNvPr name="Freeform 20" id="20"/>
            <p:cNvSpPr/>
            <p:nvPr/>
          </p:nvSpPr>
          <p:spPr>
            <a:xfrm flipH="false" flipV="false" rot="0">
              <a:off x="0" y="0"/>
              <a:ext cx="800516" cy="322243"/>
            </a:xfrm>
            <a:custGeom>
              <a:avLst/>
              <a:gdLst/>
              <a:ahLst/>
              <a:cxnLst/>
              <a:rect r="r" b="b" t="t" l="l"/>
              <a:pathLst>
                <a:path h="322243" w="800516">
                  <a:moveTo>
                    <a:pt x="0" y="0"/>
                  </a:moveTo>
                  <a:lnTo>
                    <a:pt x="800516" y="0"/>
                  </a:lnTo>
                  <a:lnTo>
                    <a:pt x="800516" y="322243"/>
                  </a:lnTo>
                  <a:lnTo>
                    <a:pt x="0" y="322243"/>
                  </a:lnTo>
                  <a:close/>
                </a:path>
              </a:pathLst>
            </a:custGeom>
            <a:solidFill>
              <a:srgbClr val="CCCCCC"/>
            </a:solidFill>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40506"/>
                  </a:solidFill>
                  <a:latin typeface="DM Sans"/>
                </a:rPr>
                <a:t>Etc</a:t>
              </a:r>
            </a:p>
          </p:txBody>
        </p:sp>
      </p:grpSp>
      <p:grpSp>
        <p:nvGrpSpPr>
          <p:cNvPr name="Group 22" id="22"/>
          <p:cNvGrpSpPr/>
          <p:nvPr/>
        </p:nvGrpSpPr>
        <p:grpSpPr>
          <a:xfrm rot="0">
            <a:off x="2342231" y="3332784"/>
            <a:ext cx="4171455" cy="2704533"/>
            <a:chOff x="0" y="0"/>
            <a:chExt cx="1137528" cy="737508"/>
          </a:xfrm>
        </p:grpSpPr>
        <p:sp>
          <p:nvSpPr>
            <p:cNvPr name="Freeform 23" id="23"/>
            <p:cNvSpPr/>
            <p:nvPr/>
          </p:nvSpPr>
          <p:spPr>
            <a:xfrm flipH="false" flipV="false" rot="0">
              <a:off x="0" y="0"/>
              <a:ext cx="1137528" cy="737508"/>
            </a:xfrm>
            <a:custGeom>
              <a:avLst/>
              <a:gdLst/>
              <a:ahLst/>
              <a:cxnLst/>
              <a:rect r="r" b="b" t="t" l="l"/>
              <a:pathLst>
                <a:path h="737508" w="1137528">
                  <a:moveTo>
                    <a:pt x="0" y="0"/>
                  </a:moveTo>
                  <a:lnTo>
                    <a:pt x="1137528" y="0"/>
                  </a:lnTo>
                  <a:lnTo>
                    <a:pt x="1137528" y="737508"/>
                  </a:lnTo>
                  <a:lnTo>
                    <a:pt x="0" y="737508"/>
                  </a:lnTo>
                  <a:close/>
                </a:path>
              </a:pathLst>
            </a:custGeom>
            <a:solidFill>
              <a:srgbClr val="000000"/>
            </a:solidFill>
          </p:spPr>
        </p:sp>
        <p:sp>
          <p:nvSpPr>
            <p:cNvPr name="TextBox 24" id="24"/>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DFBFB"/>
                  </a:solidFill>
                  <a:latin typeface="DM Sans Bold"/>
                </a:rPr>
                <a:t>Medical-related datasets </a:t>
              </a:r>
            </a:p>
          </p:txBody>
        </p:sp>
      </p:grpSp>
      <p:grpSp>
        <p:nvGrpSpPr>
          <p:cNvPr name="Group 25" id="25"/>
          <p:cNvGrpSpPr/>
          <p:nvPr/>
        </p:nvGrpSpPr>
        <p:grpSpPr>
          <a:xfrm rot="0">
            <a:off x="11757525" y="5864585"/>
            <a:ext cx="6040706" cy="777235"/>
            <a:chOff x="0" y="0"/>
            <a:chExt cx="1647260" cy="211947"/>
          </a:xfrm>
        </p:grpSpPr>
        <p:sp>
          <p:nvSpPr>
            <p:cNvPr name="Freeform 26" id="26"/>
            <p:cNvSpPr/>
            <p:nvPr/>
          </p:nvSpPr>
          <p:spPr>
            <a:xfrm flipH="false" flipV="false" rot="0">
              <a:off x="0" y="0"/>
              <a:ext cx="1647260" cy="211947"/>
            </a:xfrm>
            <a:custGeom>
              <a:avLst/>
              <a:gdLst/>
              <a:ahLst/>
              <a:cxnLst/>
              <a:rect r="r" b="b" t="t" l="l"/>
              <a:pathLst>
                <a:path h="211947" w="1647260">
                  <a:moveTo>
                    <a:pt x="0" y="0"/>
                  </a:moveTo>
                  <a:lnTo>
                    <a:pt x="1647260" y="0"/>
                  </a:lnTo>
                  <a:lnTo>
                    <a:pt x="1647260" y="211947"/>
                  </a:lnTo>
                  <a:lnTo>
                    <a:pt x="0" y="211947"/>
                  </a:lnTo>
                  <a:close/>
                </a:path>
              </a:pathLst>
            </a:custGeom>
            <a:solidFill>
              <a:srgbClr val="000000">
                <a:alpha val="0"/>
              </a:srgbClr>
            </a:solidFill>
          </p:spPr>
        </p:sp>
        <p:sp>
          <p:nvSpPr>
            <p:cNvPr name="TextBox 27" id="27"/>
            <p:cNvSpPr txBox="true"/>
            <p:nvPr/>
          </p:nvSpPr>
          <p:spPr>
            <a:xfrm>
              <a:off x="0" y="-28575"/>
              <a:ext cx="812800" cy="841375"/>
            </a:xfrm>
            <a:prstGeom prst="rect">
              <a:avLst/>
            </a:prstGeom>
          </p:spPr>
          <p:txBody>
            <a:bodyPr anchor="ctr" rtlCol="false" tIns="50800" lIns="50800" bIns="50800" rIns="50800"/>
            <a:lstStyle/>
            <a:p>
              <a:pPr algn="ctr">
                <a:lnSpc>
                  <a:spcPts val="1932"/>
                </a:lnSpc>
              </a:pPr>
              <a:r>
                <a:rPr lang="en-US" sz="1400" spc="137">
                  <a:solidFill>
                    <a:srgbClr val="1065C8"/>
                  </a:solidFill>
                  <a:latin typeface="DM Sans"/>
                </a:rPr>
                <a:t>https://github.com/abachaa/Existing-Medical-QA-Datasets</a:t>
              </a:r>
            </a:p>
          </p:txBody>
        </p:sp>
      </p:grpSp>
      <p:grpSp>
        <p:nvGrpSpPr>
          <p:cNvPr name="Group 28" id="28"/>
          <p:cNvGrpSpPr/>
          <p:nvPr/>
        </p:nvGrpSpPr>
        <p:grpSpPr>
          <a:xfrm rot="0">
            <a:off x="2342231" y="6641820"/>
            <a:ext cx="4171455" cy="2704533"/>
            <a:chOff x="0" y="0"/>
            <a:chExt cx="1137528" cy="737508"/>
          </a:xfrm>
        </p:grpSpPr>
        <p:sp>
          <p:nvSpPr>
            <p:cNvPr name="Freeform 29" id="29"/>
            <p:cNvSpPr/>
            <p:nvPr/>
          </p:nvSpPr>
          <p:spPr>
            <a:xfrm flipH="false" flipV="false" rot="0">
              <a:off x="0" y="0"/>
              <a:ext cx="1137528" cy="737508"/>
            </a:xfrm>
            <a:custGeom>
              <a:avLst/>
              <a:gdLst/>
              <a:ahLst/>
              <a:cxnLst/>
              <a:rect r="r" b="b" t="t" l="l"/>
              <a:pathLst>
                <a:path h="737508" w="1137528">
                  <a:moveTo>
                    <a:pt x="0" y="0"/>
                  </a:moveTo>
                  <a:lnTo>
                    <a:pt x="1137528" y="0"/>
                  </a:lnTo>
                  <a:lnTo>
                    <a:pt x="1137528" y="737508"/>
                  </a:lnTo>
                  <a:lnTo>
                    <a:pt x="0" y="737508"/>
                  </a:lnTo>
                  <a:close/>
                </a:path>
              </a:pathLst>
            </a:custGeom>
            <a:solidFill>
              <a:srgbClr val="000000"/>
            </a:solidFill>
          </p:spPr>
        </p:sp>
        <p:sp>
          <p:nvSpPr>
            <p:cNvPr name="TextBox 30" id="30"/>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FDFBFB"/>
                  </a:solidFill>
                  <a:latin typeface="DM Sans Bold"/>
                </a:rPr>
                <a:t>Selection procedure</a:t>
              </a:r>
            </a:p>
          </p:txBody>
        </p:sp>
      </p:grpSp>
      <p:grpSp>
        <p:nvGrpSpPr>
          <p:cNvPr name="Group 31" id="31"/>
          <p:cNvGrpSpPr/>
          <p:nvPr/>
        </p:nvGrpSpPr>
        <p:grpSpPr>
          <a:xfrm rot="0">
            <a:off x="7256637" y="7037442"/>
            <a:ext cx="2935589" cy="1815054"/>
            <a:chOff x="0" y="0"/>
            <a:chExt cx="800516" cy="494953"/>
          </a:xfrm>
        </p:grpSpPr>
        <p:sp>
          <p:nvSpPr>
            <p:cNvPr name="Freeform 32" id="32"/>
            <p:cNvSpPr/>
            <p:nvPr/>
          </p:nvSpPr>
          <p:spPr>
            <a:xfrm flipH="false" flipV="false" rot="0">
              <a:off x="0" y="0"/>
              <a:ext cx="800516" cy="494953"/>
            </a:xfrm>
            <a:custGeom>
              <a:avLst/>
              <a:gdLst/>
              <a:ahLst/>
              <a:cxnLst/>
              <a:rect r="r" b="b" t="t" l="l"/>
              <a:pathLst>
                <a:path h="494953" w="800516">
                  <a:moveTo>
                    <a:pt x="0" y="0"/>
                  </a:moveTo>
                  <a:lnTo>
                    <a:pt x="800516" y="0"/>
                  </a:lnTo>
                  <a:lnTo>
                    <a:pt x="800516" y="494953"/>
                  </a:lnTo>
                  <a:lnTo>
                    <a:pt x="0" y="494953"/>
                  </a:lnTo>
                  <a:close/>
                </a:path>
              </a:pathLst>
            </a:custGeom>
            <a:solidFill>
              <a:srgbClr val="000000">
                <a:alpha val="0"/>
              </a:srgbClr>
            </a:solidFill>
          </p:spPr>
        </p:sp>
        <p:sp>
          <p:nvSpPr>
            <p:cNvPr name="TextBox 33" id="33"/>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40506"/>
                  </a:solidFill>
                  <a:latin typeface="DM Sans Bold"/>
                </a:rPr>
                <a:t>Dataset Task </a:t>
              </a:r>
            </a:p>
          </p:txBody>
        </p:sp>
      </p:grpSp>
      <p:grpSp>
        <p:nvGrpSpPr>
          <p:cNvPr name="Group 34" id="34"/>
          <p:cNvGrpSpPr/>
          <p:nvPr/>
        </p:nvGrpSpPr>
        <p:grpSpPr>
          <a:xfrm rot="0">
            <a:off x="10788046" y="7037442"/>
            <a:ext cx="2935589" cy="1815054"/>
            <a:chOff x="0" y="0"/>
            <a:chExt cx="800516" cy="494953"/>
          </a:xfrm>
        </p:grpSpPr>
        <p:sp>
          <p:nvSpPr>
            <p:cNvPr name="Freeform 35" id="35"/>
            <p:cNvSpPr/>
            <p:nvPr/>
          </p:nvSpPr>
          <p:spPr>
            <a:xfrm flipH="false" flipV="false" rot="0">
              <a:off x="0" y="0"/>
              <a:ext cx="800516" cy="494953"/>
            </a:xfrm>
            <a:custGeom>
              <a:avLst/>
              <a:gdLst/>
              <a:ahLst/>
              <a:cxnLst/>
              <a:rect r="r" b="b" t="t" l="l"/>
              <a:pathLst>
                <a:path h="494953" w="800516">
                  <a:moveTo>
                    <a:pt x="0" y="0"/>
                  </a:moveTo>
                  <a:lnTo>
                    <a:pt x="800516" y="0"/>
                  </a:lnTo>
                  <a:lnTo>
                    <a:pt x="800516" y="494953"/>
                  </a:lnTo>
                  <a:lnTo>
                    <a:pt x="0" y="494953"/>
                  </a:lnTo>
                  <a:close/>
                </a:path>
              </a:pathLst>
            </a:custGeom>
            <a:solidFill>
              <a:srgbClr val="000000">
                <a:alpha val="0"/>
              </a:srgbClr>
            </a:solidFill>
          </p:spPr>
        </p:sp>
        <p:sp>
          <p:nvSpPr>
            <p:cNvPr name="TextBox 36" id="36"/>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40506"/>
                  </a:solidFill>
                  <a:latin typeface="DM Sans Bold"/>
                </a:rPr>
                <a:t>Domain of Questions</a:t>
              </a:r>
            </a:p>
          </p:txBody>
        </p:sp>
      </p:grpSp>
      <p:grpSp>
        <p:nvGrpSpPr>
          <p:cNvPr name="Group 37" id="37"/>
          <p:cNvGrpSpPr/>
          <p:nvPr/>
        </p:nvGrpSpPr>
        <p:grpSpPr>
          <a:xfrm rot="0">
            <a:off x="14323711" y="7086559"/>
            <a:ext cx="2935589" cy="1815054"/>
            <a:chOff x="0" y="0"/>
            <a:chExt cx="800516" cy="494953"/>
          </a:xfrm>
        </p:grpSpPr>
        <p:sp>
          <p:nvSpPr>
            <p:cNvPr name="Freeform 38" id="38"/>
            <p:cNvSpPr/>
            <p:nvPr/>
          </p:nvSpPr>
          <p:spPr>
            <a:xfrm flipH="false" flipV="false" rot="0">
              <a:off x="0" y="0"/>
              <a:ext cx="800516" cy="494953"/>
            </a:xfrm>
            <a:custGeom>
              <a:avLst/>
              <a:gdLst/>
              <a:ahLst/>
              <a:cxnLst/>
              <a:rect r="r" b="b" t="t" l="l"/>
              <a:pathLst>
                <a:path h="494953" w="800516">
                  <a:moveTo>
                    <a:pt x="0" y="0"/>
                  </a:moveTo>
                  <a:lnTo>
                    <a:pt x="800516" y="0"/>
                  </a:lnTo>
                  <a:lnTo>
                    <a:pt x="800516" y="494953"/>
                  </a:lnTo>
                  <a:lnTo>
                    <a:pt x="0" y="494953"/>
                  </a:lnTo>
                  <a:close/>
                </a:path>
              </a:pathLst>
            </a:custGeom>
            <a:solidFill>
              <a:srgbClr val="000000">
                <a:alpha val="0"/>
              </a:srgbClr>
            </a:solidFill>
          </p:spPr>
        </p:sp>
        <p:sp>
          <p:nvSpPr>
            <p:cNvPr name="TextBox 39" id="39"/>
            <p:cNvSpPr txBox="true"/>
            <p:nvPr/>
          </p:nvSpPr>
          <p:spPr>
            <a:xfrm>
              <a:off x="0" y="-57150"/>
              <a:ext cx="812800" cy="869950"/>
            </a:xfrm>
            <a:prstGeom prst="rect">
              <a:avLst/>
            </a:prstGeom>
          </p:spPr>
          <p:txBody>
            <a:bodyPr anchor="ctr" rtlCol="false" tIns="50800" lIns="50800" bIns="50800" rIns="50800"/>
            <a:lstStyle/>
            <a:p>
              <a:pPr algn="ctr">
                <a:lnSpc>
                  <a:spcPts val="4139"/>
                </a:lnSpc>
              </a:pPr>
              <a:r>
                <a:rPr lang="en-US" sz="2999" spc="293">
                  <a:solidFill>
                    <a:srgbClr val="040506"/>
                  </a:solidFill>
                  <a:latin typeface="DM Sans Bold"/>
                </a:rPr>
                <a:t>Trustworthiness (NIH)</a:t>
              </a:r>
            </a:p>
          </p:txBody>
        </p:sp>
      </p:grpSp>
      <p:sp>
        <p:nvSpPr>
          <p:cNvPr name="Freeform 40" id="40"/>
          <p:cNvSpPr/>
          <p:nvPr/>
        </p:nvSpPr>
        <p:spPr>
          <a:xfrm flipH="false" flipV="false" rot="887923">
            <a:off x="14078751" y="-466194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1" id="41"/>
          <p:cNvSpPr/>
          <p:nvPr/>
        </p:nvSpPr>
        <p:spPr>
          <a:xfrm flipH="false" flipV="false" rot="887923">
            <a:off x="-11149138" y="461562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DAFk007In7w</dc:identifier>
  <dcterms:modified xsi:type="dcterms:W3CDTF">2011-08-01T06:04:30Z</dcterms:modified>
  <cp:revision>1</cp:revision>
  <dc:title>CSE 291: MedLM</dc:title>
</cp:coreProperties>
</file>